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3" r:id="rId13"/>
    <p:sldId id="274" r:id="rId14"/>
    <p:sldId id="267" r:id="rId15"/>
    <p:sldId id="268" r:id="rId16"/>
    <p:sldId id="269" r:id="rId17"/>
    <p:sldId id="270" r:id="rId18"/>
    <p:sldId id="271"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fan Braun" initials="SB" lastIdx="1" clrIdx="0">
    <p:extLst>
      <p:ext uri="{19B8F6BF-5375-455C-9EA6-DF929625EA0E}">
        <p15:presenceInfo xmlns:p15="http://schemas.microsoft.com/office/powerpoint/2012/main" userId="52f8cc541687800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14T13:35:05.285"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dirty="0"/>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7/18/2020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software.pa7lim.nl/peanut/STABLE/" TargetMode="External"/><Relationship Id="rId2" Type="http://schemas.openxmlformats.org/officeDocument/2006/relationships/hyperlink" Target="https://www.pa7lim.nl/peanut/"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peanut.pa7lim.nl/"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xlx508.hb9gfx.ch/"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CD238D-1240-46E2-A501-E30E7BC288A8}"/>
              </a:ext>
            </a:extLst>
          </p:cNvPr>
          <p:cNvSpPr>
            <a:spLocks noGrp="1"/>
          </p:cNvSpPr>
          <p:nvPr>
            <p:ph type="ctrTitle"/>
          </p:nvPr>
        </p:nvSpPr>
        <p:spPr/>
        <p:txBody>
          <a:bodyPr>
            <a:normAutofit fontScale="90000"/>
          </a:bodyPr>
          <a:lstStyle/>
          <a:p>
            <a:r>
              <a:rPr lang="de-DE" u="sng" dirty="0"/>
              <a:t>Digitaler Amateurfunk</a:t>
            </a:r>
            <a:r>
              <a:rPr lang="de-DE" dirty="0"/>
              <a:t> Digitale Vernetzung in OWL und ihre Möglichkeiten</a:t>
            </a:r>
            <a:endParaRPr lang="de-CH" dirty="0"/>
          </a:p>
        </p:txBody>
      </p:sp>
      <p:sp>
        <p:nvSpPr>
          <p:cNvPr id="3" name="Untertitel 2">
            <a:extLst>
              <a:ext uri="{FF2B5EF4-FFF2-40B4-BE49-F238E27FC236}">
                <a16:creationId xmlns:a16="http://schemas.microsoft.com/office/drawing/2014/main" id="{E4721EAB-B1C6-4C5B-B8C1-0602AFB49D45}"/>
              </a:ext>
            </a:extLst>
          </p:cNvPr>
          <p:cNvSpPr>
            <a:spLocks noGrp="1"/>
          </p:cNvSpPr>
          <p:nvPr>
            <p:ph type="subTitle" idx="1"/>
          </p:nvPr>
        </p:nvSpPr>
        <p:spPr/>
        <p:txBody>
          <a:bodyPr/>
          <a:lstStyle/>
          <a:p>
            <a:r>
              <a:rPr lang="de-DE" dirty="0"/>
              <a:t>XLX508 </a:t>
            </a:r>
            <a:r>
              <a:rPr lang="de-DE" dirty="0" err="1"/>
              <a:t>Crosslink</a:t>
            </a:r>
            <a:r>
              <a:rPr lang="de-DE" dirty="0"/>
              <a:t> Gateway</a:t>
            </a:r>
            <a:endParaRPr lang="de-CH" dirty="0"/>
          </a:p>
        </p:txBody>
      </p:sp>
    </p:spTree>
    <p:extLst>
      <p:ext uri="{BB962C8B-B14F-4D97-AF65-F5344CB8AC3E}">
        <p14:creationId xmlns:p14="http://schemas.microsoft.com/office/powerpoint/2010/main" val="1757926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F2232156-8A04-4957-A36A-32B778D2BBF5}"/>
              </a:ext>
            </a:extLst>
          </p:cNvPr>
          <p:cNvSpPr txBox="1"/>
          <p:nvPr/>
        </p:nvSpPr>
        <p:spPr>
          <a:xfrm>
            <a:off x="360727" y="444617"/>
            <a:ext cx="11148968" cy="3139321"/>
          </a:xfrm>
          <a:prstGeom prst="rect">
            <a:avLst/>
          </a:prstGeom>
          <a:noFill/>
        </p:spPr>
        <p:txBody>
          <a:bodyPr wrap="square" rtlCol="0">
            <a:spAutoFit/>
          </a:bodyPr>
          <a:lstStyle/>
          <a:p>
            <a:r>
              <a:rPr lang="de-DE" b="1" dirty="0"/>
              <a:t>C4FM</a:t>
            </a:r>
            <a:endParaRPr lang="de-DE" dirty="0"/>
          </a:p>
          <a:p>
            <a:r>
              <a:rPr lang="de-DE" dirty="0"/>
              <a:t>Der zweite </a:t>
            </a:r>
            <a:r>
              <a:rPr lang="de-DE" dirty="0" err="1"/>
              <a:t>Crosslink</a:t>
            </a:r>
            <a:r>
              <a:rPr lang="de-DE" dirty="0"/>
              <a:t> </a:t>
            </a:r>
            <a:r>
              <a:rPr lang="de-DE" dirty="0" err="1"/>
              <a:t>is</a:t>
            </a:r>
            <a:r>
              <a:rPr lang="de-DE" dirty="0"/>
              <a:t> erreichbar in C4FM über den XLX508 OWL.</a:t>
            </a:r>
          </a:p>
          <a:p>
            <a:r>
              <a:rPr lang="de-DE" dirty="0"/>
              <a:t>Hierzu muss man den Repeater oder den Hotspot auf den YSF66646 verlinken.</a:t>
            </a:r>
          </a:p>
          <a:p>
            <a:r>
              <a:rPr lang="de-DE" dirty="0"/>
              <a:t>Je nach Funkgerät funktioniert das unterschiedlich und ist jeweils den Bedienungsanleitungen zu entnehmen</a:t>
            </a:r>
          </a:p>
          <a:p>
            <a:r>
              <a:rPr lang="de-DE" dirty="0"/>
              <a:t>Meistens kann man einen C4FM Gateway einfach über die DTMF Tasten aufrufen</a:t>
            </a:r>
          </a:p>
          <a:p>
            <a:r>
              <a:rPr lang="de-DE" dirty="0"/>
              <a:t>Hierzu muss man die #-Taste drücken und dann für den YSF644446 die </a:t>
            </a:r>
            <a:r>
              <a:rPr lang="de-DE" b="1" dirty="0"/>
              <a:t>6 4 4 4 6</a:t>
            </a:r>
            <a:r>
              <a:rPr lang="de-DE" dirty="0"/>
              <a:t> </a:t>
            </a:r>
            <a:r>
              <a:rPr lang="de-DE" dirty="0" err="1"/>
              <a:t>abschliesend</a:t>
            </a:r>
            <a:r>
              <a:rPr lang="de-DE" dirty="0"/>
              <a:t> mit der # aufrufen.</a:t>
            </a:r>
          </a:p>
          <a:p>
            <a:r>
              <a:rPr lang="de-DE" dirty="0"/>
              <a:t>Nun sollte sich der Repeater mit dem YSF64446 (XLX508 OWL) verbinden.</a:t>
            </a:r>
          </a:p>
          <a:p>
            <a:r>
              <a:rPr lang="de-DE" dirty="0"/>
              <a:t>Über die Vernetzung ist man dann auch in </a:t>
            </a:r>
            <a:r>
              <a:rPr lang="de-DE" dirty="0" err="1"/>
              <a:t>DStar</a:t>
            </a:r>
            <a:r>
              <a:rPr lang="de-DE" dirty="0"/>
              <a:t> auf dem XLX508J und in BM-DMR auf der TG26447 zu hören und man kann dort auch sprechen</a:t>
            </a:r>
          </a:p>
        </p:txBody>
      </p:sp>
    </p:spTree>
    <p:extLst>
      <p:ext uri="{BB962C8B-B14F-4D97-AF65-F5344CB8AC3E}">
        <p14:creationId xmlns:p14="http://schemas.microsoft.com/office/powerpoint/2010/main" val="334859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5D17A17-67AF-43CF-802E-38CF47F45D92}"/>
              </a:ext>
            </a:extLst>
          </p:cNvPr>
          <p:cNvSpPr txBox="1"/>
          <p:nvPr/>
        </p:nvSpPr>
        <p:spPr>
          <a:xfrm>
            <a:off x="453006" y="335560"/>
            <a:ext cx="11501306" cy="5078313"/>
          </a:xfrm>
          <a:prstGeom prst="rect">
            <a:avLst/>
          </a:prstGeom>
          <a:noFill/>
        </p:spPr>
        <p:txBody>
          <a:bodyPr wrap="square" rtlCol="0">
            <a:spAutoFit/>
          </a:bodyPr>
          <a:lstStyle/>
          <a:p>
            <a:r>
              <a:rPr lang="de-DE" b="1" dirty="0"/>
              <a:t>BM-DMR</a:t>
            </a:r>
            <a:endParaRPr lang="de-DE" dirty="0"/>
          </a:p>
          <a:p>
            <a:r>
              <a:rPr lang="de-DE" dirty="0"/>
              <a:t>Der zweite </a:t>
            </a:r>
            <a:r>
              <a:rPr lang="de-DE" dirty="0" err="1"/>
              <a:t>Crosslink</a:t>
            </a:r>
            <a:r>
              <a:rPr lang="de-DE" dirty="0"/>
              <a:t> </a:t>
            </a:r>
            <a:r>
              <a:rPr lang="de-DE" dirty="0" err="1"/>
              <a:t>is</a:t>
            </a:r>
            <a:r>
              <a:rPr lang="de-DE" dirty="0"/>
              <a:t> erreichbar in BM-DMR über die Talkgroup TG26447 DE-OWL.</a:t>
            </a:r>
          </a:p>
          <a:p>
            <a:r>
              <a:rPr lang="de-DE" dirty="0"/>
              <a:t>Hierzu muss man auf einem </a:t>
            </a:r>
            <a:r>
              <a:rPr lang="de-DE" dirty="0" err="1"/>
              <a:t>Timeslot</a:t>
            </a:r>
            <a:r>
              <a:rPr lang="de-DE" dirty="0"/>
              <a:t> den BM-Repeater oder den Hotspot auf die TG26447 verlinken.</a:t>
            </a:r>
          </a:p>
          <a:p>
            <a:r>
              <a:rPr lang="de-DE" dirty="0"/>
              <a:t>Dazu muss </a:t>
            </a:r>
            <a:r>
              <a:rPr lang="de-DE" dirty="0" err="1"/>
              <a:t>mann</a:t>
            </a:r>
            <a:r>
              <a:rPr lang="de-DE" dirty="0"/>
              <a:t> lediglich im Funkgerät die TG26447 anlegen und dann auswählen und einmal die PTT betätigen.</a:t>
            </a:r>
          </a:p>
          <a:p>
            <a:r>
              <a:rPr lang="de-DE" dirty="0"/>
              <a:t>Danach ist der Repeater bzw. Hotspot welcher sich schon im Brandmeisternetz befindet mit der TG26447 verbunden und es wird der Funkverkehr zu hören sein und man kann dort auch sprechen.</a:t>
            </a:r>
          </a:p>
          <a:p>
            <a:r>
              <a:rPr lang="de-DE" dirty="0"/>
              <a:t>Über die Vernetzung ist man dann auch in </a:t>
            </a:r>
            <a:r>
              <a:rPr lang="de-DE" dirty="0" err="1"/>
              <a:t>DStar</a:t>
            </a:r>
            <a:r>
              <a:rPr lang="de-DE" dirty="0"/>
              <a:t> auf dem XLX508J und in C4FM auf dem YSF64446 (XLX508 OWL) zu hören und man kann dort auch empfangen</a:t>
            </a:r>
          </a:p>
          <a:p>
            <a:endParaRPr lang="de-DE" dirty="0"/>
          </a:p>
          <a:p>
            <a:r>
              <a:rPr lang="de-DE" b="1" dirty="0"/>
              <a:t>DMR+</a:t>
            </a:r>
          </a:p>
          <a:p>
            <a:endParaRPr lang="de-DE" dirty="0"/>
          </a:p>
          <a:p>
            <a:r>
              <a:rPr lang="de-DE" dirty="0"/>
              <a:t>In DMR+ ist der XLX508J über die TG9 </a:t>
            </a:r>
            <a:r>
              <a:rPr lang="de-DE" dirty="0" err="1"/>
              <a:t>Reflector</a:t>
            </a:r>
            <a:r>
              <a:rPr lang="de-DE" dirty="0"/>
              <a:t> 4050 erreichbar.</a:t>
            </a:r>
          </a:p>
          <a:p>
            <a:endParaRPr lang="de-DE" dirty="0"/>
          </a:p>
          <a:p>
            <a:r>
              <a:rPr lang="de-DE" dirty="0"/>
              <a:t>Dazu muss man lediglich ein „Private Call“ mit der ID 4050 auf der TG9 im TS2 machen und der Repeater / Hotspot im DMR+ Netz verbindet sich mit dem </a:t>
            </a:r>
            <a:r>
              <a:rPr lang="de-DE" dirty="0" err="1"/>
              <a:t>Reflector</a:t>
            </a:r>
            <a:r>
              <a:rPr lang="de-DE" dirty="0"/>
              <a:t> 4050, welcher über den </a:t>
            </a:r>
            <a:r>
              <a:rPr lang="de-DE" dirty="0" err="1"/>
              <a:t>Crosslink</a:t>
            </a:r>
            <a:r>
              <a:rPr lang="de-DE" dirty="0"/>
              <a:t> mit dem XLX508J und den anderen Anbindungen.</a:t>
            </a:r>
          </a:p>
          <a:p>
            <a:endParaRPr lang="de-DE" b="1" dirty="0"/>
          </a:p>
        </p:txBody>
      </p:sp>
    </p:spTree>
    <p:extLst>
      <p:ext uri="{BB962C8B-B14F-4D97-AF65-F5344CB8AC3E}">
        <p14:creationId xmlns:p14="http://schemas.microsoft.com/office/powerpoint/2010/main" val="3801458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9D814507-AE90-402C-B58A-E22A5ADBEE60}"/>
              </a:ext>
            </a:extLst>
          </p:cNvPr>
          <p:cNvSpPr/>
          <p:nvPr/>
        </p:nvSpPr>
        <p:spPr>
          <a:xfrm>
            <a:off x="187355" y="219535"/>
            <a:ext cx="11607566" cy="6617196"/>
          </a:xfrm>
          <a:prstGeom prst="rect">
            <a:avLst/>
          </a:prstGeom>
        </p:spPr>
        <p:txBody>
          <a:bodyPr wrap="square">
            <a:spAutoFit/>
          </a:bodyPr>
          <a:lstStyle/>
          <a:p>
            <a:r>
              <a:rPr lang="de-DE" sz="2800" u="sng" dirty="0" err="1"/>
              <a:t>Peanut</a:t>
            </a:r>
            <a:endParaRPr lang="de-DE" sz="2800" u="sng" dirty="0"/>
          </a:p>
          <a:p>
            <a:endParaRPr lang="de-DE" dirty="0"/>
          </a:p>
          <a:p>
            <a:r>
              <a:rPr lang="de-DE" dirty="0"/>
              <a:t>Ein weiterer Zugang mit der man vom PC oder über ein Android Gerät über den PC über den XLX508 sprechen kann. Dieser </a:t>
            </a:r>
            <a:r>
              <a:rPr lang="de-DE" dirty="0" err="1"/>
              <a:t>heisst</a:t>
            </a:r>
            <a:r>
              <a:rPr lang="de-DE" dirty="0"/>
              <a:t> </a:t>
            </a:r>
            <a:r>
              <a:rPr lang="de-DE" dirty="0" err="1"/>
              <a:t>Peanut</a:t>
            </a:r>
            <a:r>
              <a:rPr lang="de-DE" dirty="0"/>
              <a:t> und wird von PA7LIM verfügbar gemacht. Hierbei handelt es sich um eine Software die man auf einem Windows PC oder Android Gerät installieren kann und dann über das Mikrofon und den Lautsprecher des Gerätes, auch am Betrieb über den XLX508 teilnehmen kann.</a:t>
            </a:r>
          </a:p>
          <a:p>
            <a:r>
              <a:rPr lang="de-DE" dirty="0"/>
              <a:t>Man muss diese Software installieren und benötigt lediglich eine Digital ID (die man für DMR auch gebraucht) um über den </a:t>
            </a:r>
            <a:r>
              <a:rPr lang="de-DE" dirty="0" err="1"/>
              <a:t>Peanut</a:t>
            </a:r>
            <a:r>
              <a:rPr lang="de-DE" dirty="0"/>
              <a:t> Zugang zu „funken“.</a:t>
            </a:r>
          </a:p>
          <a:p>
            <a:r>
              <a:rPr lang="de-DE" dirty="0"/>
              <a:t>Die Software kann man über die Seite von PA7LIM für den Windows PC Herunterladen oder eben für ein Android Gerät im Google Play Store.</a:t>
            </a:r>
          </a:p>
          <a:p>
            <a:r>
              <a:rPr lang="de-DE" dirty="0"/>
              <a:t>Wie </a:t>
            </a:r>
            <a:r>
              <a:rPr lang="de-DE" dirty="0" err="1"/>
              <a:t>Peanut</a:t>
            </a:r>
            <a:r>
              <a:rPr lang="de-DE" dirty="0"/>
              <a:t> funktioniert findet man hier: </a:t>
            </a:r>
            <a:r>
              <a:rPr lang="de-CH" dirty="0">
                <a:hlinkClick r:id="rId2"/>
              </a:rPr>
              <a:t>https://www.pa7lim.nl/peanut/</a:t>
            </a:r>
            <a:endParaRPr lang="de-CH" dirty="0"/>
          </a:p>
          <a:p>
            <a:r>
              <a:rPr lang="de-CH" dirty="0"/>
              <a:t>Den Download der Software für Windows findet man hier: </a:t>
            </a:r>
            <a:r>
              <a:rPr lang="de-CH" dirty="0">
                <a:hlinkClick r:id="rId3"/>
              </a:rPr>
              <a:t>https://software.pa7lim.nl/peanut/STABLE/</a:t>
            </a:r>
            <a:endParaRPr lang="de-CH" dirty="0"/>
          </a:p>
          <a:p>
            <a:r>
              <a:rPr lang="de-CH" dirty="0"/>
              <a:t>Das Dashboard von </a:t>
            </a:r>
            <a:r>
              <a:rPr lang="de-CH" dirty="0" err="1"/>
              <a:t>Peanut</a:t>
            </a:r>
            <a:r>
              <a:rPr lang="de-CH" dirty="0"/>
              <a:t> findet man Hier: </a:t>
            </a:r>
            <a:r>
              <a:rPr lang="de-CH" dirty="0">
                <a:hlinkClick r:id="rId4"/>
              </a:rPr>
              <a:t>http://peanut.pa7lim.nl/</a:t>
            </a:r>
            <a:endParaRPr lang="de-CH" dirty="0"/>
          </a:p>
          <a:p>
            <a:endParaRPr lang="de-CH" dirty="0"/>
          </a:p>
          <a:p>
            <a:r>
              <a:rPr lang="de-CH" dirty="0"/>
              <a:t>Mit dieser Software kann man ganz ohne Funkgerät am Digitalgeschehen teilnehmen.</a:t>
            </a:r>
          </a:p>
          <a:p>
            <a:r>
              <a:rPr lang="de-CH" dirty="0" err="1"/>
              <a:t>Peanut</a:t>
            </a:r>
            <a:r>
              <a:rPr lang="de-CH" dirty="0"/>
              <a:t> wird auf dem XLX508 wie ein </a:t>
            </a:r>
            <a:r>
              <a:rPr lang="de-CH" dirty="0" err="1"/>
              <a:t>DStar</a:t>
            </a:r>
            <a:r>
              <a:rPr lang="de-CH" dirty="0"/>
              <a:t> Gerät behandelt, einzig es wird als Repeater über den man arbeitet eben «PA7LIM D» angezeigt anstatt der Repeater und im sogenannten Suffix wird «PNUT» angezeigt.</a:t>
            </a:r>
          </a:p>
          <a:p>
            <a:endParaRPr lang="de-CH" dirty="0"/>
          </a:p>
          <a:p>
            <a:endParaRPr lang="de-CH" dirty="0"/>
          </a:p>
          <a:p>
            <a:endParaRPr lang="de-DE" dirty="0"/>
          </a:p>
          <a:p>
            <a:br>
              <a:rPr lang="de-DE" dirty="0"/>
            </a:br>
            <a:endParaRPr lang="de-CH" dirty="0"/>
          </a:p>
        </p:txBody>
      </p:sp>
      <p:pic>
        <p:nvPicPr>
          <p:cNvPr id="3" name="Grafik 2">
            <a:extLst>
              <a:ext uri="{FF2B5EF4-FFF2-40B4-BE49-F238E27FC236}">
                <a16:creationId xmlns:a16="http://schemas.microsoft.com/office/drawing/2014/main" id="{7D0CF1C9-345F-4B3D-8C25-05DECB49C12C}"/>
              </a:ext>
            </a:extLst>
          </p:cNvPr>
          <p:cNvPicPr>
            <a:picLocks noChangeAspect="1"/>
          </p:cNvPicPr>
          <p:nvPr/>
        </p:nvPicPr>
        <p:blipFill>
          <a:blip r:embed="rId5"/>
          <a:stretch>
            <a:fillRect/>
          </a:stretch>
        </p:blipFill>
        <p:spPr>
          <a:xfrm>
            <a:off x="271681" y="5529786"/>
            <a:ext cx="6229350" cy="714375"/>
          </a:xfrm>
          <a:prstGeom prst="rect">
            <a:avLst/>
          </a:prstGeom>
        </p:spPr>
      </p:pic>
    </p:spTree>
    <p:extLst>
      <p:ext uri="{BB962C8B-B14F-4D97-AF65-F5344CB8AC3E}">
        <p14:creationId xmlns:p14="http://schemas.microsoft.com/office/powerpoint/2010/main" val="4015550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CB2400EE-5520-4E15-B00D-193A1E25DBC2}"/>
              </a:ext>
            </a:extLst>
          </p:cNvPr>
          <p:cNvSpPr txBox="1"/>
          <p:nvPr/>
        </p:nvSpPr>
        <p:spPr>
          <a:xfrm>
            <a:off x="469783" y="285226"/>
            <a:ext cx="9679253" cy="646331"/>
          </a:xfrm>
          <a:prstGeom prst="rect">
            <a:avLst/>
          </a:prstGeom>
          <a:noFill/>
        </p:spPr>
        <p:txBody>
          <a:bodyPr wrap="none" rtlCol="0">
            <a:spAutoFit/>
          </a:bodyPr>
          <a:lstStyle/>
          <a:p>
            <a:r>
              <a:rPr lang="de-DE" dirty="0"/>
              <a:t>Auf dem XLX508 gibt es weitere Module, die mit anderen XLX Gateways vernetzt sind</a:t>
            </a:r>
          </a:p>
          <a:p>
            <a:endParaRPr lang="de-CH" dirty="0"/>
          </a:p>
        </p:txBody>
      </p:sp>
      <p:pic>
        <p:nvPicPr>
          <p:cNvPr id="3" name="Grafik 2">
            <a:extLst>
              <a:ext uri="{FF2B5EF4-FFF2-40B4-BE49-F238E27FC236}">
                <a16:creationId xmlns:a16="http://schemas.microsoft.com/office/drawing/2014/main" id="{633E9A53-CFDD-4A4B-BFAF-DA05C8883BD1}"/>
              </a:ext>
            </a:extLst>
          </p:cNvPr>
          <p:cNvPicPr>
            <a:picLocks noChangeAspect="1"/>
          </p:cNvPicPr>
          <p:nvPr/>
        </p:nvPicPr>
        <p:blipFill>
          <a:blip r:embed="rId2"/>
          <a:stretch>
            <a:fillRect/>
          </a:stretch>
        </p:blipFill>
        <p:spPr>
          <a:xfrm>
            <a:off x="469783" y="1208008"/>
            <a:ext cx="10662408" cy="3884700"/>
          </a:xfrm>
          <a:prstGeom prst="rect">
            <a:avLst/>
          </a:prstGeom>
        </p:spPr>
      </p:pic>
      <p:sp>
        <p:nvSpPr>
          <p:cNvPr id="4" name="Textfeld 3">
            <a:extLst>
              <a:ext uri="{FF2B5EF4-FFF2-40B4-BE49-F238E27FC236}">
                <a16:creationId xmlns:a16="http://schemas.microsoft.com/office/drawing/2014/main" id="{97CCBD9B-B0EE-4CF9-89F3-403D6D3D72D0}"/>
              </a:ext>
            </a:extLst>
          </p:cNvPr>
          <p:cNvSpPr txBox="1"/>
          <p:nvPr/>
        </p:nvSpPr>
        <p:spPr>
          <a:xfrm>
            <a:off x="469783" y="5327009"/>
            <a:ext cx="11315918" cy="1200329"/>
          </a:xfrm>
          <a:prstGeom prst="rect">
            <a:avLst/>
          </a:prstGeom>
          <a:noFill/>
        </p:spPr>
        <p:txBody>
          <a:bodyPr wrap="none" rtlCol="0">
            <a:spAutoFit/>
          </a:bodyPr>
          <a:lstStyle/>
          <a:p>
            <a:r>
              <a:rPr lang="de-DE" dirty="0"/>
              <a:t>Je nach Modul ist die Vernetzung unterschiedlich und haben eine gewisse Bedeutung.</a:t>
            </a:r>
          </a:p>
          <a:p>
            <a:r>
              <a:rPr lang="de-DE" dirty="0"/>
              <a:t>Im Bild sind die verschiedenen Ziele zu sehen.</a:t>
            </a:r>
          </a:p>
          <a:p>
            <a:r>
              <a:rPr lang="de-DE" dirty="0"/>
              <a:t>Diese sind allerdings außer dem Modul G und J nur über </a:t>
            </a:r>
            <a:r>
              <a:rPr lang="de-DE" dirty="0" err="1"/>
              <a:t>DStar</a:t>
            </a:r>
            <a:r>
              <a:rPr lang="de-DE" dirty="0"/>
              <a:t> erreichbar, da der XLX508 ein </a:t>
            </a:r>
            <a:r>
              <a:rPr lang="de-DE" dirty="0" err="1"/>
              <a:t>Dstar</a:t>
            </a:r>
            <a:r>
              <a:rPr lang="de-DE" dirty="0"/>
              <a:t> </a:t>
            </a:r>
          </a:p>
          <a:p>
            <a:r>
              <a:rPr lang="de-DE" dirty="0"/>
              <a:t>Gateway ist und eben nur für die Module G und J eine </a:t>
            </a:r>
            <a:r>
              <a:rPr lang="de-DE" dirty="0" err="1"/>
              <a:t>Crossverlinkung</a:t>
            </a:r>
            <a:r>
              <a:rPr lang="de-DE" dirty="0"/>
              <a:t> zu DMR BM und C4FM bietet.</a:t>
            </a:r>
            <a:endParaRPr lang="de-CH" dirty="0"/>
          </a:p>
        </p:txBody>
      </p:sp>
    </p:spTree>
    <p:extLst>
      <p:ext uri="{BB962C8B-B14F-4D97-AF65-F5344CB8AC3E}">
        <p14:creationId xmlns:p14="http://schemas.microsoft.com/office/powerpoint/2010/main" val="1331207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XLX508">
            <a:extLst>
              <a:ext uri="{FF2B5EF4-FFF2-40B4-BE49-F238E27FC236}">
                <a16:creationId xmlns:a16="http://schemas.microsoft.com/office/drawing/2014/main" id="{CD6048AB-3273-43D4-B0FC-4A50F02437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749" y="701529"/>
            <a:ext cx="7620000" cy="5715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FA171AA4-E155-4185-B3F6-D48852BE4003}"/>
              </a:ext>
            </a:extLst>
          </p:cNvPr>
          <p:cNvSpPr txBox="1"/>
          <p:nvPr/>
        </p:nvSpPr>
        <p:spPr>
          <a:xfrm>
            <a:off x="503339" y="327171"/>
            <a:ext cx="4302781" cy="369332"/>
          </a:xfrm>
          <a:prstGeom prst="rect">
            <a:avLst/>
          </a:prstGeom>
          <a:noFill/>
        </p:spPr>
        <p:txBody>
          <a:bodyPr wrap="none" rtlCol="0">
            <a:spAutoFit/>
          </a:bodyPr>
          <a:lstStyle/>
          <a:p>
            <a:r>
              <a:rPr lang="de-DE" dirty="0"/>
              <a:t>Visuelle Darstellung des </a:t>
            </a:r>
            <a:r>
              <a:rPr lang="de-DE" dirty="0" err="1"/>
              <a:t>Transcodings</a:t>
            </a:r>
            <a:endParaRPr lang="de-CH" dirty="0"/>
          </a:p>
        </p:txBody>
      </p:sp>
      <p:sp>
        <p:nvSpPr>
          <p:cNvPr id="4" name="Textfeld 3">
            <a:extLst>
              <a:ext uri="{FF2B5EF4-FFF2-40B4-BE49-F238E27FC236}">
                <a16:creationId xmlns:a16="http://schemas.microsoft.com/office/drawing/2014/main" id="{000FE862-40A8-4E8F-A006-23B8B08F4692}"/>
              </a:ext>
            </a:extLst>
          </p:cNvPr>
          <p:cNvSpPr txBox="1"/>
          <p:nvPr/>
        </p:nvSpPr>
        <p:spPr>
          <a:xfrm>
            <a:off x="8254767" y="838899"/>
            <a:ext cx="3964547" cy="5632311"/>
          </a:xfrm>
          <a:prstGeom prst="rect">
            <a:avLst/>
          </a:prstGeom>
          <a:noFill/>
        </p:spPr>
        <p:txBody>
          <a:bodyPr wrap="none" rtlCol="0">
            <a:spAutoFit/>
          </a:bodyPr>
          <a:lstStyle/>
          <a:p>
            <a:r>
              <a:rPr lang="de-DE" dirty="0"/>
              <a:t>In dieser Darstellung kann man</a:t>
            </a:r>
          </a:p>
          <a:p>
            <a:r>
              <a:rPr lang="de-DE" dirty="0"/>
              <a:t>einen Überblick gewinnen, wie </a:t>
            </a:r>
          </a:p>
          <a:p>
            <a:r>
              <a:rPr lang="de-DE" dirty="0"/>
              <a:t>das </a:t>
            </a:r>
            <a:r>
              <a:rPr lang="de-DE" dirty="0" err="1"/>
              <a:t>Transcoding</a:t>
            </a:r>
            <a:r>
              <a:rPr lang="de-DE" dirty="0"/>
              <a:t> funktioniert und </a:t>
            </a:r>
          </a:p>
          <a:p>
            <a:r>
              <a:rPr lang="de-DE" dirty="0"/>
              <a:t>Wo welche Aussendung landet.</a:t>
            </a:r>
          </a:p>
          <a:p>
            <a:r>
              <a:rPr lang="de-DE" dirty="0"/>
              <a:t>Der XLX508 verwaltet dieses </a:t>
            </a:r>
          </a:p>
          <a:p>
            <a:r>
              <a:rPr lang="de-DE" dirty="0"/>
              <a:t>vollautomatisch.</a:t>
            </a:r>
          </a:p>
          <a:p>
            <a:endParaRPr lang="de-DE" dirty="0"/>
          </a:p>
          <a:p>
            <a:r>
              <a:rPr lang="de-DE" dirty="0"/>
              <a:t>Je nachdem, wo und in welcher</a:t>
            </a:r>
          </a:p>
          <a:p>
            <a:r>
              <a:rPr lang="de-DE" dirty="0"/>
              <a:t>Betriebsart man sich befindet</a:t>
            </a:r>
          </a:p>
          <a:p>
            <a:r>
              <a:rPr lang="de-DE" dirty="0"/>
              <a:t>kommt man in der jeweils an-</a:t>
            </a:r>
          </a:p>
          <a:p>
            <a:r>
              <a:rPr lang="de-DE" dirty="0"/>
              <a:t>deren Betriebsart welche </a:t>
            </a:r>
            <a:r>
              <a:rPr lang="de-DE" dirty="0" err="1"/>
              <a:t>ange</a:t>
            </a:r>
            <a:r>
              <a:rPr lang="de-DE" dirty="0"/>
              <a:t>-</a:t>
            </a:r>
          </a:p>
          <a:p>
            <a:r>
              <a:rPr lang="de-DE" dirty="0" err="1"/>
              <a:t>bunden</a:t>
            </a:r>
            <a:r>
              <a:rPr lang="de-DE" dirty="0"/>
              <a:t> ist heraus.</a:t>
            </a:r>
          </a:p>
          <a:p>
            <a:endParaRPr lang="de-DE" dirty="0"/>
          </a:p>
          <a:p>
            <a:r>
              <a:rPr lang="de-DE" dirty="0"/>
              <a:t>Da es nur 2 Möglichkeiten in jeder</a:t>
            </a:r>
          </a:p>
          <a:p>
            <a:r>
              <a:rPr lang="de-DE" dirty="0"/>
              <a:t>Betriebsart gibt, bleibt es doch </a:t>
            </a:r>
          </a:p>
          <a:p>
            <a:r>
              <a:rPr lang="de-DE" dirty="0"/>
              <a:t>recht übersichtlich. </a:t>
            </a:r>
          </a:p>
          <a:p>
            <a:endParaRPr lang="de-DE" dirty="0"/>
          </a:p>
          <a:p>
            <a:r>
              <a:rPr lang="de-DE" dirty="0"/>
              <a:t>C4FM	: YSF19829 und YSF64446</a:t>
            </a:r>
          </a:p>
          <a:p>
            <a:r>
              <a:rPr lang="de-DE" dirty="0" err="1"/>
              <a:t>Dstar</a:t>
            </a:r>
            <a:r>
              <a:rPr lang="de-DE" dirty="0"/>
              <a:t> 	: XLX508G  und XLX508J</a:t>
            </a:r>
          </a:p>
          <a:p>
            <a:r>
              <a:rPr lang="de-DE" dirty="0"/>
              <a:t>DMR-BM: TG 26446 und TG 26447</a:t>
            </a:r>
          </a:p>
        </p:txBody>
      </p:sp>
    </p:spTree>
    <p:extLst>
      <p:ext uri="{BB962C8B-B14F-4D97-AF65-F5344CB8AC3E}">
        <p14:creationId xmlns:p14="http://schemas.microsoft.com/office/powerpoint/2010/main" val="3281326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C128DC4E-0B25-4569-A396-D1D95E85DF57}"/>
              </a:ext>
            </a:extLst>
          </p:cNvPr>
          <p:cNvSpPr txBox="1"/>
          <p:nvPr/>
        </p:nvSpPr>
        <p:spPr>
          <a:xfrm>
            <a:off x="218114" y="293615"/>
            <a:ext cx="11960325" cy="6555641"/>
          </a:xfrm>
          <a:prstGeom prst="rect">
            <a:avLst/>
          </a:prstGeom>
          <a:noFill/>
        </p:spPr>
        <p:txBody>
          <a:bodyPr wrap="none" rtlCol="0">
            <a:spAutoFit/>
          </a:bodyPr>
          <a:lstStyle/>
          <a:p>
            <a:r>
              <a:rPr lang="de-DE" sz="2400" b="1" dirty="0"/>
              <a:t>Welche Repeater gibt es in und um Herford, Minden Espelkamp, Bielefeld ?</a:t>
            </a:r>
          </a:p>
          <a:p>
            <a:endParaRPr lang="de-DE" dirty="0"/>
          </a:p>
          <a:p>
            <a:r>
              <a:rPr lang="de-DE" dirty="0"/>
              <a:t>DM0MAX:438.275 (-7.6) C4FM </a:t>
            </a:r>
            <a:r>
              <a:rPr lang="de-DE" dirty="0">
                <a:sym typeface="Wingdings" panose="05000000000000000000" pitchFamily="2" charset="2"/>
              </a:rPr>
              <a:t> Standard verlinkt zum </a:t>
            </a:r>
            <a:r>
              <a:rPr lang="de-DE">
                <a:sym typeface="Wingdings" panose="05000000000000000000" pitchFamily="2" charset="2"/>
              </a:rPr>
              <a:t>Raum DE-OWL </a:t>
            </a:r>
            <a:r>
              <a:rPr lang="de-DE" dirty="0">
                <a:sym typeface="Wingdings" panose="05000000000000000000" pitchFamily="2" charset="2"/>
              </a:rPr>
              <a:t>(YSF19829)</a:t>
            </a:r>
          </a:p>
          <a:p>
            <a:r>
              <a:rPr lang="de-DE" dirty="0">
                <a:sym typeface="Wingdings" panose="05000000000000000000" pitchFamily="2" charset="2"/>
              </a:rPr>
              <a:t>Der YSF19829 wird transcodiert zu </a:t>
            </a:r>
            <a:r>
              <a:rPr lang="de-DE" dirty="0" err="1">
                <a:sym typeface="Wingdings" panose="05000000000000000000" pitchFamily="2" charset="2"/>
              </a:rPr>
              <a:t>DStar</a:t>
            </a:r>
            <a:r>
              <a:rPr lang="de-DE" dirty="0">
                <a:sym typeface="Wingdings" panose="05000000000000000000" pitchFamily="2" charset="2"/>
              </a:rPr>
              <a:t> XLX508G und DMR BM TG26446 </a:t>
            </a:r>
          </a:p>
          <a:p>
            <a:endParaRPr lang="de-DE" dirty="0">
              <a:sym typeface="Wingdings" panose="05000000000000000000" pitchFamily="2" charset="2"/>
            </a:endParaRPr>
          </a:p>
          <a:p>
            <a:r>
              <a:rPr lang="de-DE" dirty="0">
                <a:sym typeface="Wingdings" panose="05000000000000000000" pitchFamily="2" charset="2"/>
              </a:rPr>
              <a:t>DB0HFD:438.525 (-7.6) </a:t>
            </a:r>
            <a:r>
              <a:rPr lang="de-DE" dirty="0" err="1">
                <a:sym typeface="Wingdings" panose="05000000000000000000" pitchFamily="2" charset="2"/>
              </a:rPr>
              <a:t>DStar</a:t>
            </a:r>
            <a:r>
              <a:rPr lang="de-DE" dirty="0">
                <a:sym typeface="Wingdings" panose="05000000000000000000" pitchFamily="2" charset="2"/>
              </a:rPr>
              <a:t>: Standard verlinkt zu XLX508J </a:t>
            </a:r>
          </a:p>
          <a:p>
            <a:r>
              <a:rPr lang="de-DE" dirty="0">
                <a:sym typeface="Wingdings" panose="05000000000000000000" pitchFamily="2" charset="2"/>
              </a:rPr>
              <a:t>XLX508J wird transcodiert zu C4FM Raum YSF64446 und DMR</a:t>
            </a:r>
            <a:r>
              <a:rPr lang="de-CH" dirty="0">
                <a:sym typeface="Wingdings" panose="05000000000000000000" pitchFamily="2" charset="2"/>
              </a:rPr>
              <a:t> BM TG26447</a:t>
            </a:r>
          </a:p>
          <a:p>
            <a:endParaRPr lang="de-CH" dirty="0">
              <a:sym typeface="Wingdings" panose="05000000000000000000" pitchFamily="2" charset="2"/>
            </a:endParaRPr>
          </a:p>
          <a:p>
            <a:r>
              <a:rPr lang="de-CH" dirty="0">
                <a:sym typeface="Wingdings" panose="05000000000000000000" pitchFamily="2" charset="2"/>
              </a:rPr>
              <a:t>DB0HFD: 439.0125 (-7.6) DMR BM: TS1 nicht verlinkt TS2 verlinkt zu TG8 (Relaisverbund</a:t>
            </a:r>
          </a:p>
          <a:p>
            <a:r>
              <a:rPr lang="de-DE" dirty="0">
                <a:sym typeface="Wingdings" panose="05000000000000000000" pitchFamily="2" charset="2"/>
              </a:rPr>
              <a:t>OWL  TG26346) Möglichkeit der Verlinkung zu TG26446 im TS1</a:t>
            </a:r>
          </a:p>
          <a:p>
            <a:endParaRPr lang="de-DE" dirty="0">
              <a:sym typeface="Wingdings" panose="05000000000000000000" pitchFamily="2" charset="2"/>
            </a:endParaRPr>
          </a:p>
          <a:p>
            <a:r>
              <a:rPr lang="de-DE" dirty="0">
                <a:sym typeface="Wingdings" panose="05000000000000000000" pitchFamily="2" charset="2"/>
              </a:rPr>
              <a:t>DB0BI: 438.425 Multimode (-7.6) aufgeschaltet DMR+ Netz, </a:t>
            </a:r>
            <a:r>
              <a:rPr lang="de-DE" dirty="0" err="1">
                <a:sym typeface="Wingdings" panose="05000000000000000000" pitchFamily="2" charset="2"/>
              </a:rPr>
              <a:t>Dstar</a:t>
            </a:r>
            <a:r>
              <a:rPr lang="de-DE" dirty="0">
                <a:sym typeface="Wingdings" panose="05000000000000000000" pitchFamily="2" charset="2"/>
              </a:rPr>
              <a:t> XLX508J , C4FM YSF19829</a:t>
            </a:r>
          </a:p>
          <a:p>
            <a:r>
              <a:rPr lang="de-DE" dirty="0">
                <a:sym typeface="Wingdings" panose="05000000000000000000" pitchFamily="2" charset="2"/>
              </a:rPr>
              <a:t>XLX508J wird transcodiert zu C4FM Raum YSF64446 und DMR</a:t>
            </a:r>
            <a:r>
              <a:rPr lang="de-CH" dirty="0">
                <a:sym typeface="Wingdings" panose="05000000000000000000" pitchFamily="2" charset="2"/>
              </a:rPr>
              <a:t> BM TG26447</a:t>
            </a:r>
          </a:p>
          <a:p>
            <a:r>
              <a:rPr lang="de-DE" dirty="0">
                <a:sym typeface="Wingdings" panose="05000000000000000000" pitchFamily="2" charset="2"/>
              </a:rPr>
              <a:t>YSF19829 wird transcodiert zu </a:t>
            </a:r>
            <a:r>
              <a:rPr lang="de-DE" dirty="0" err="1">
                <a:sym typeface="Wingdings" panose="05000000000000000000" pitchFamily="2" charset="2"/>
              </a:rPr>
              <a:t>DStar</a:t>
            </a:r>
            <a:r>
              <a:rPr lang="de-DE" dirty="0">
                <a:sym typeface="Wingdings" panose="05000000000000000000" pitchFamily="2" charset="2"/>
              </a:rPr>
              <a:t> XLX508G und DMR BM TG26446 </a:t>
            </a:r>
          </a:p>
          <a:p>
            <a:endParaRPr lang="de-CH" dirty="0">
              <a:sym typeface="Wingdings" panose="05000000000000000000" pitchFamily="2" charset="2"/>
            </a:endParaRPr>
          </a:p>
          <a:p>
            <a:r>
              <a:rPr lang="de-CH" dirty="0">
                <a:sym typeface="Wingdings" panose="05000000000000000000" pitchFamily="2" charset="2"/>
              </a:rPr>
              <a:t>DB0BI: 438.825 (-7.6) DMR BM: DMR BM: TS1 nicht verlinkt TS2 verlinkt zu TG8 (Relaisverbund</a:t>
            </a:r>
          </a:p>
          <a:p>
            <a:r>
              <a:rPr lang="de-DE" dirty="0">
                <a:sym typeface="Wingdings" panose="05000000000000000000" pitchFamily="2" charset="2"/>
              </a:rPr>
              <a:t>OWL  TG26346) Möglichkeit der Verlinkung zu TG26446 im TS1</a:t>
            </a:r>
          </a:p>
          <a:p>
            <a:endParaRPr lang="de-DE" dirty="0">
              <a:sym typeface="Wingdings" panose="05000000000000000000" pitchFamily="2" charset="2"/>
            </a:endParaRPr>
          </a:p>
          <a:p>
            <a:r>
              <a:rPr lang="de-DE" dirty="0">
                <a:sym typeface="Wingdings" panose="05000000000000000000" pitchFamily="2" charset="2"/>
              </a:rPr>
              <a:t>Es gibt noch weitere </a:t>
            </a:r>
            <a:r>
              <a:rPr lang="de-DE" dirty="0" err="1">
                <a:sym typeface="Wingdings" panose="05000000000000000000" pitchFamily="2" charset="2"/>
              </a:rPr>
              <a:t>Dstar</a:t>
            </a:r>
            <a:r>
              <a:rPr lang="de-DE" dirty="0">
                <a:sym typeface="Wingdings" panose="05000000000000000000" pitchFamily="2" charset="2"/>
              </a:rPr>
              <a:t>, DMR und C4FM Repeater, die aus OWL erreichbar sind.</a:t>
            </a:r>
          </a:p>
          <a:p>
            <a:r>
              <a:rPr lang="de-DE" dirty="0">
                <a:sym typeface="Wingdings" panose="05000000000000000000" pitchFamily="2" charset="2"/>
              </a:rPr>
              <a:t>Hier gilt ebenfalls, je nachdem welche Betriebsart verwendet wird dass man von den </a:t>
            </a:r>
            <a:r>
              <a:rPr lang="de-DE" dirty="0" err="1">
                <a:sym typeface="Wingdings" panose="05000000000000000000" pitchFamily="2" charset="2"/>
              </a:rPr>
              <a:t>Reflectoren</a:t>
            </a:r>
            <a:r>
              <a:rPr lang="de-DE" dirty="0">
                <a:sym typeface="Wingdings" panose="05000000000000000000" pitchFamily="2" charset="2"/>
              </a:rPr>
              <a:t>,</a:t>
            </a:r>
          </a:p>
          <a:p>
            <a:r>
              <a:rPr lang="de-DE" dirty="0">
                <a:sym typeface="Wingdings" panose="05000000000000000000" pitchFamily="2" charset="2"/>
              </a:rPr>
              <a:t>Räumen oder Talkgroups die schon benannt wurden auch in die anderen Betriebsarten transcodiert wird.</a:t>
            </a:r>
          </a:p>
          <a:p>
            <a:endParaRPr lang="de-CH" dirty="0">
              <a:sym typeface="Wingdings" panose="05000000000000000000" pitchFamily="2" charset="2"/>
            </a:endParaRPr>
          </a:p>
          <a:p>
            <a:endParaRPr lang="de-CH" dirty="0">
              <a:sym typeface="Wingdings" panose="05000000000000000000" pitchFamily="2" charset="2"/>
            </a:endParaRPr>
          </a:p>
        </p:txBody>
      </p:sp>
    </p:spTree>
    <p:extLst>
      <p:ext uri="{BB962C8B-B14F-4D97-AF65-F5344CB8AC3E}">
        <p14:creationId xmlns:p14="http://schemas.microsoft.com/office/powerpoint/2010/main" val="1924421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78D5F11E-B74B-40BE-B711-166D4D1A0A1B}"/>
              </a:ext>
            </a:extLst>
          </p:cNvPr>
          <p:cNvSpPr txBox="1"/>
          <p:nvPr/>
        </p:nvSpPr>
        <p:spPr>
          <a:xfrm>
            <a:off x="251670" y="276837"/>
            <a:ext cx="12019637" cy="4801314"/>
          </a:xfrm>
          <a:prstGeom prst="rect">
            <a:avLst/>
          </a:prstGeom>
          <a:noFill/>
        </p:spPr>
        <p:txBody>
          <a:bodyPr wrap="none" rtlCol="0">
            <a:spAutoFit/>
          </a:bodyPr>
          <a:lstStyle/>
          <a:p>
            <a:r>
              <a:rPr lang="de-CH" b="1" u="sng" dirty="0" err="1"/>
              <a:t>Transcoding</a:t>
            </a:r>
            <a:r>
              <a:rPr lang="de-CH" b="1" u="sng" dirty="0"/>
              <a:t> auf XLX508</a:t>
            </a:r>
            <a:endParaRPr lang="de-CH" dirty="0"/>
          </a:p>
          <a:p>
            <a:endParaRPr lang="de-CH" dirty="0"/>
          </a:p>
          <a:p>
            <a:endParaRPr lang="de-CH" dirty="0"/>
          </a:p>
          <a:p>
            <a:r>
              <a:rPr lang="de-DE" dirty="0"/>
              <a:t>Erklärungen zur Qualität des Digitalfunks und des </a:t>
            </a:r>
            <a:r>
              <a:rPr lang="de-DE" dirty="0" err="1"/>
              <a:t>Transcodings</a:t>
            </a:r>
            <a:endParaRPr lang="de-DE" dirty="0"/>
          </a:p>
          <a:p>
            <a:endParaRPr lang="de-DE" dirty="0"/>
          </a:p>
          <a:p>
            <a:br>
              <a:rPr lang="de-DE" dirty="0"/>
            </a:br>
            <a:r>
              <a:rPr lang="de-DE" dirty="0"/>
              <a:t>Der XLX508 bietet ein so genanntes </a:t>
            </a:r>
            <a:r>
              <a:rPr lang="de-DE" dirty="0" err="1"/>
              <a:t>Transcoding</a:t>
            </a:r>
            <a:r>
              <a:rPr lang="de-DE" dirty="0"/>
              <a:t>.</a:t>
            </a:r>
          </a:p>
          <a:p>
            <a:r>
              <a:rPr lang="de-DE" dirty="0"/>
              <a:t>Dieses </a:t>
            </a:r>
            <a:r>
              <a:rPr lang="de-DE" dirty="0" err="1"/>
              <a:t>Transcoding</a:t>
            </a:r>
            <a:r>
              <a:rPr lang="de-DE" dirty="0"/>
              <a:t> erlaubt es, dass ein Signal, was in einer bestimmten digitalen Betriebsart ankommt, </a:t>
            </a:r>
          </a:p>
          <a:p>
            <a:r>
              <a:rPr lang="de-DE" dirty="0"/>
              <a:t>in eine oder mehrere andere Betriebsarten in Echtzeit mit einem </a:t>
            </a:r>
            <a:r>
              <a:rPr lang="de-DE" dirty="0" err="1"/>
              <a:t>Transcoder</a:t>
            </a:r>
            <a:r>
              <a:rPr lang="de-DE" dirty="0"/>
              <a:t> übersetzt wird und dann </a:t>
            </a:r>
          </a:p>
          <a:p>
            <a:r>
              <a:rPr lang="de-DE" dirty="0"/>
              <a:t>an den am XLX508 angeschlossenen Repeatern/Hotspots mit der entsprechenden digitalen Betriebsart </a:t>
            </a:r>
          </a:p>
          <a:p>
            <a:r>
              <a:rPr lang="de-DE" dirty="0"/>
              <a:t>wieder ausgesendet wird.</a:t>
            </a:r>
          </a:p>
          <a:p>
            <a:endParaRPr lang="de-DE" dirty="0"/>
          </a:p>
          <a:p>
            <a:endParaRPr lang="de-DE" dirty="0"/>
          </a:p>
          <a:p>
            <a:r>
              <a:rPr lang="de-DE" dirty="0"/>
              <a:t>Dies bedeutet, dass eben Stationen in </a:t>
            </a:r>
            <a:r>
              <a:rPr lang="de-DE" dirty="0" err="1"/>
              <a:t>DStar</a:t>
            </a:r>
            <a:r>
              <a:rPr lang="de-DE" dirty="0"/>
              <a:t> mit Stationen in DMR oder C4FM sprechen können, da der </a:t>
            </a:r>
          </a:p>
          <a:p>
            <a:r>
              <a:rPr lang="de-DE" dirty="0"/>
              <a:t>XLX508 die Übersetzung übernimmt und die nötigen Voraussetzungen schafft, um eben diese </a:t>
            </a:r>
          </a:p>
          <a:p>
            <a:r>
              <a:rPr lang="de-DE" dirty="0"/>
              <a:t>"unterschiedlich" ausgestatteten Stationen mit einander zu verbinden.</a:t>
            </a:r>
          </a:p>
          <a:p>
            <a:endParaRPr lang="de-CH" dirty="0"/>
          </a:p>
        </p:txBody>
      </p:sp>
    </p:spTree>
    <p:extLst>
      <p:ext uri="{BB962C8B-B14F-4D97-AF65-F5344CB8AC3E}">
        <p14:creationId xmlns:p14="http://schemas.microsoft.com/office/powerpoint/2010/main" val="1643452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2BB5AB8-2E98-4620-BC72-D17060636116}"/>
              </a:ext>
            </a:extLst>
          </p:cNvPr>
          <p:cNvSpPr txBox="1"/>
          <p:nvPr/>
        </p:nvSpPr>
        <p:spPr>
          <a:xfrm>
            <a:off x="230737" y="444617"/>
            <a:ext cx="51413098" cy="6278642"/>
          </a:xfrm>
          <a:prstGeom prst="rect">
            <a:avLst/>
          </a:prstGeom>
          <a:noFill/>
        </p:spPr>
        <p:txBody>
          <a:bodyPr wrap="square" rtlCol="0">
            <a:spAutoFit/>
          </a:bodyPr>
          <a:lstStyle/>
          <a:p>
            <a:r>
              <a:rPr lang="de-CH" b="1" dirty="0"/>
              <a:t>Aber wie funktioniert das?</a:t>
            </a:r>
          </a:p>
          <a:p>
            <a:endParaRPr lang="de-CH" b="1" dirty="0"/>
          </a:p>
          <a:p>
            <a:r>
              <a:rPr lang="de-DE" sz="1200" dirty="0"/>
              <a:t>Als Vergleich nehme ich mal ein Wasserkraftwerk welches Strom erzeugt.</a:t>
            </a:r>
          </a:p>
          <a:p>
            <a:r>
              <a:rPr lang="de-DE" sz="1200" dirty="0"/>
              <a:t>Bei dem Wasserkraftwerk wird fließendes Wasser, was eine bestimmte mechanische Energie mit sich bringt, eben durch das </a:t>
            </a:r>
            <a:r>
              <a:rPr lang="de-DE" sz="1200" dirty="0" err="1"/>
              <a:t>Fliessen</a:t>
            </a:r>
            <a:r>
              <a:rPr lang="de-DE" sz="1200" dirty="0"/>
              <a:t> in elektrische Energie </a:t>
            </a:r>
          </a:p>
          <a:p>
            <a:r>
              <a:rPr lang="de-DE" sz="1200" dirty="0"/>
              <a:t>umgewandelt. </a:t>
            </a:r>
          </a:p>
          <a:p>
            <a:r>
              <a:rPr lang="de-DE" sz="1200" dirty="0"/>
              <a:t>Ein "Wasserrad" welches durch die </a:t>
            </a:r>
            <a:r>
              <a:rPr lang="de-DE" sz="1200" dirty="0" err="1"/>
              <a:t>Fliessgeschwindigkeit</a:t>
            </a:r>
            <a:r>
              <a:rPr lang="de-DE" sz="1200" dirty="0"/>
              <a:t> angetrieben wird, treibt einen Generator an und dieser erzeugt eben dann Strom, bzw. übersetzt </a:t>
            </a:r>
          </a:p>
          <a:p>
            <a:r>
              <a:rPr lang="de-DE" sz="1200" dirty="0"/>
              <a:t>(transcodiert) die mechanische Energie in elektrische Energie.</a:t>
            </a:r>
          </a:p>
          <a:p>
            <a:r>
              <a:rPr lang="de-DE" sz="1200" dirty="0"/>
              <a:t>Beim </a:t>
            </a:r>
            <a:r>
              <a:rPr lang="de-DE" sz="1200" dirty="0" err="1"/>
              <a:t>Transcoder</a:t>
            </a:r>
            <a:r>
              <a:rPr lang="de-DE" sz="1200" dirty="0"/>
              <a:t> wird ein Signal, was am XLX508 ankommt, zuerst einmal an alle Repeater bzw. Hotspots in der gleichen digitalen Betriebsart weiter geschickt. </a:t>
            </a:r>
          </a:p>
          <a:p>
            <a:r>
              <a:rPr lang="de-DE" sz="1200" dirty="0"/>
              <a:t>(Durchfluss des Wassers im Wasserkraftwerk)</a:t>
            </a:r>
          </a:p>
          <a:p>
            <a:r>
              <a:rPr lang="de-DE" sz="1200" dirty="0"/>
              <a:t>Zum einen kommt das Wasser auf der anderen Seite eben genau so raus, wie es am Eingang hinein geflossen ist, also ohne "</a:t>
            </a:r>
            <a:r>
              <a:rPr lang="de-DE" sz="1200" dirty="0" err="1"/>
              <a:t>Transcoding</a:t>
            </a:r>
            <a:r>
              <a:rPr lang="de-DE" sz="1200" dirty="0"/>
              <a:t>" zum anderen wird </a:t>
            </a:r>
          </a:p>
          <a:p>
            <a:r>
              <a:rPr lang="de-DE" sz="1200" dirty="0"/>
              <a:t>eben wird die Energie des Wassers in Strom umgewandelt.</a:t>
            </a:r>
          </a:p>
          <a:p>
            <a:r>
              <a:rPr lang="de-DE" sz="1200" dirty="0"/>
              <a:t>Um nun eben ein ankommendes Signal einfach durchzuleiten, braucht es keinen </a:t>
            </a:r>
            <a:r>
              <a:rPr lang="de-DE" sz="1200" dirty="0" err="1"/>
              <a:t>Transcoder</a:t>
            </a:r>
            <a:r>
              <a:rPr lang="de-DE" sz="1200" dirty="0"/>
              <a:t>.</a:t>
            </a:r>
          </a:p>
          <a:p>
            <a:r>
              <a:rPr lang="de-DE" sz="1200" dirty="0"/>
              <a:t>Weiterhin wird das Signal zum </a:t>
            </a:r>
            <a:r>
              <a:rPr lang="de-DE" sz="1200" dirty="0" err="1"/>
              <a:t>Transcoder</a:t>
            </a:r>
            <a:r>
              <a:rPr lang="de-DE" sz="1200" dirty="0"/>
              <a:t> geschickt, (wie beim Wasserkraftwerk die mechanische Energie auf den Generator geleitet wird) welcher die </a:t>
            </a:r>
          </a:p>
          <a:p>
            <a:r>
              <a:rPr lang="de-DE" sz="1200" dirty="0"/>
              <a:t>gesendeten digitalen "Daten" also die Modulation egal ob </a:t>
            </a:r>
            <a:r>
              <a:rPr lang="de-DE" sz="1200" dirty="0" err="1"/>
              <a:t>DStar</a:t>
            </a:r>
            <a:r>
              <a:rPr lang="de-DE" sz="1200" dirty="0"/>
              <a:t>, C4FM oder DMR erst einmal verarbeitet (wie der Generator des Kraftwerks die drehende </a:t>
            </a:r>
          </a:p>
          <a:p>
            <a:r>
              <a:rPr lang="de-DE" sz="1200" dirty="0"/>
              <a:t>mechanische Energie dann in elektrische Energie umwandelt), und dann in die jeweils beiden anderen Modulationsarten 1:1 übersetzt (transcodiert).</a:t>
            </a:r>
          </a:p>
          <a:p>
            <a:r>
              <a:rPr lang="de-DE" sz="1200" dirty="0"/>
              <a:t>Dadurch, dass die verschiedenen digitalen Betriebsarten unterschiedlich sind, C4FM eben etwas leise, DMR eben etwas laut und </a:t>
            </a:r>
            <a:r>
              <a:rPr lang="de-DE" sz="1200" dirty="0" err="1"/>
              <a:t>DStar</a:t>
            </a:r>
            <a:r>
              <a:rPr lang="de-DE" sz="1200" dirty="0"/>
              <a:t> "durchschnittlich„</a:t>
            </a:r>
          </a:p>
          <a:p>
            <a:r>
              <a:rPr lang="de-DE" sz="1200" dirty="0"/>
              <a:t>muss der </a:t>
            </a:r>
            <a:r>
              <a:rPr lang="de-DE" sz="1200" dirty="0" err="1"/>
              <a:t>Transcoder</a:t>
            </a:r>
            <a:r>
              <a:rPr lang="de-DE" sz="1200" dirty="0"/>
              <a:t> eben nicht nur "übersetzen", sondern er versucht auch die Level und den Dynamikbereich in der jeweils andere Betriebsart anzupassen.</a:t>
            </a:r>
          </a:p>
          <a:p>
            <a:r>
              <a:rPr lang="de-DE" sz="1200" dirty="0"/>
              <a:t>Beim Wasserkraftwerk vergleichbar mit wenn man unterschiedliche Flüssigkeiten benutzen würde, Wasser </a:t>
            </a:r>
            <a:r>
              <a:rPr lang="de-DE" sz="1200" dirty="0" err="1"/>
              <a:t>fliesst</a:t>
            </a:r>
            <a:r>
              <a:rPr lang="de-DE" sz="1200" dirty="0"/>
              <a:t> vergleichsweise schnell, Öl würde die Sache </a:t>
            </a:r>
          </a:p>
          <a:p>
            <a:r>
              <a:rPr lang="de-DE" sz="1200" dirty="0"/>
              <a:t>verlangsamen....</a:t>
            </a:r>
          </a:p>
          <a:p>
            <a:r>
              <a:rPr lang="de-DE" sz="1200" dirty="0"/>
              <a:t>Dies funktioniert zur Zeit aber nur in einem sehr begrenzten Bereich und z.B. Signale von DMR zu C4FM klingen sehr "massiv". </a:t>
            </a:r>
          </a:p>
          <a:p>
            <a:r>
              <a:rPr lang="de-DE" sz="1200" dirty="0"/>
              <a:t>Das transcodierte Signal wird dann zu den jeweils angeschlossenen Repeatern in den jeweils anderen Betriebsarten ebenfalls, genau </a:t>
            </a:r>
          </a:p>
          <a:p>
            <a:r>
              <a:rPr lang="de-DE" sz="1200" dirty="0"/>
              <a:t>wie in der gleichen, </a:t>
            </a:r>
            <a:r>
              <a:rPr lang="de-DE" sz="1200" dirty="0" err="1"/>
              <a:t>genutzen</a:t>
            </a:r>
            <a:r>
              <a:rPr lang="de-DE" sz="1200" dirty="0"/>
              <a:t> Betriebsart geschickt und somit dann auch hörbar.</a:t>
            </a:r>
          </a:p>
          <a:p>
            <a:r>
              <a:rPr lang="de-DE" sz="1200" dirty="0"/>
              <a:t>Dies funktioniert in alle Richtungen und von allen Richtungen. Das bedeutet, dass egal ob </a:t>
            </a:r>
            <a:r>
              <a:rPr lang="de-DE" sz="1200" dirty="0" err="1"/>
              <a:t>DStar</a:t>
            </a:r>
            <a:r>
              <a:rPr lang="de-DE" sz="1200" dirty="0"/>
              <a:t>, DMR oder C4FM genutzt wird, die Signale im Modul G </a:t>
            </a:r>
          </a:p>
          <a:p>
            <a:r>
              <a:rPr lang="de-DE" sz="1200" dirty="0"/>
              <a:t>und J immer in die jeweils anderen verfügbar sind.</a:t>
            </a:r>
          </a:p>
          <a:p>
            <a:r>
              <a:rPr lang="de-DE" sz="1200" dirty="0"/>
              <a:t>Dies </a:t>
            </a:r>
            <a:r>
              <a:rPr lang="de-DE" sz="1200" dirty="0" err="1"/>
              <a:t>geschied</a:t>
            </a:r>
            <a:r>
              <a:rPr lang="de-DE" sz="1200" dirty="0"/>
              <a:t> in Echtzeit, was bedeutet, das es zu kaum einem Zeitversatz kommt und man ein QSO zwischen </a:t>
            </a:r>
            <a:r>
              <a:rPr lang="de-DE" sz="1200" dirty="0" err="1"/>
              <a:t>DStar</a:t>
            </a:r>
            <a:r>
              <a:rPr lang="de-DE" sz="1200" dirty="0"/>
              <a:t> , C4FM und DMR machen kann ohne </a:t>
            </a:r>
          </a:p>
          <a:p>
            <a:r>
              <a:rPr lang="de-DE" sz="1200" dirty="0"/>
              <a:t>zeitliche </a:t>
            </a:r>
            <a:r>
              <a:rPr lang="de-DE" sz="1200" dirty="0" err="1"/>
              <a:t>Einbussen</a:t>
            </a:r>
            <a:r>
              <a:rPr lang="de-DE" sz="1200" dirty="0"/>
              <a:t>.</a:t>
            </a:r>
          </a:p>
          <a:p>
            <a:r>
              <a:rPr lang="de-DE" sz="1200" dirty="0"/>
              <a:t>Entgegen der Behauptungen mancher Funkamateure, dass das </a:t>
            </a:r>
            <a:r>
              <a:rPr lang="de-DE" sz="1200" dirty="0" err="1"/>
              <a:t>Transcoding</a:t>
            </a:r>
            <a:r>
              <a:rPr lang="de-DE" sz="1200" dirty="0"/>
              <a:t> Leute abschreckt eben wegen der Sprachqualität, die Digitalfunk nicht kennen, </a:t>
            </a:r>
          </a:p>
          <a:p>
            <a:r>
              <a:rPr lang="de-DE" sz="1200" dirty="0"/>
              <a:t>klingt Digitalfunk "nur" etwas anders als analoger Funk.</a:t>
            </a:r>
          </a:p>
          <a:p>
            <a:r>
              <a:rPr lang="de-DE" sz="1200" dirty="0"/>
              <a:t>Der Klang ist etwas "elektronisch" und je nach Betriebsart unterschiedlich jedoch fast immer gut verständlich, es seih denn dass der </a:t>
            </a:r>
            <a:r>
              <a:rPr lang="de-DE" sz="1200" dirty="0" err="1"/>
              <a:t>Transcoder</a:t>
            </a:r>
            <a:r>
              <a:rPr lang="de-DE" sz="1200" dirty="0"/>
              <a:t> mal nicht </a:t>
            </a:r>
          </a:p>
          <a:p>
            <a:r>
              <a:rPr lang="de-DE" sz="1200" dirty="0"/>
              <a:t>richtig funktioniert oder aber das zu transcodierende Signal schon mit wenig brauchbarer Qualität ankommt.</a:t>
            </a:r>
          </a:p>
          <a:p>
            <a:r>
              <a:rPr lang="de-DE" sz="1200" dirty="0"/>
              <a:t>Hinzu kommt, dass viele Funkamateure anscheinend nicht in der Lage sind, ihre Geräte so zu konfigurieren, dass sie von der Lautstärke her "normal" klingen.</a:t>
            </a:r>
          </a:p>
          <a:p>
            <a:endParaRPr lang="de-CH" dirty="0"/>
          </a:p>
        </p:txBody>
      </p:sp>
    </p:spTree>
    <p:extLst>
      <p:ext uri="{BB962C8B-B14F-4D97-AF65-F5344CB8AC3E}">
        <p14:creationId xmlns:p14="http://schemas.microsoft.com/office/powerpoint/2010/main" val="567510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7A965A7F-D640-4558-8F0C-4E945AE3FF2B}"/>
              </a:ext>
            </a:extLst>
          </p:cNvPr>
          <p:cNvSpPr txBox="1"/>
          <p:nvPr/>
        </p:nvSpPr>
        <p:spPr>
          <a:xfrm>
            <a:off x="268448" y="293615"/>
            <a:ext cx="11495455" cy="6771084"/>
          </a:xfrm>
          <a:prstGeom prst="rect">
            <a:avLst/>
          </a:prstGeom>
          <a:noFill/>
        </p:spPr>
        <p:txBody>
          <a:bodyPr wrap="none" rtlCol="0">
            <a:spAutoFit/>
          </a:bodyPr>
          <a:lstStyle/>
          <a:p>
            <a:r>
              <a:rPr lang="de-DE" sz="1600" dirty="0"/>
              <a:t>Die ganze Funktionalität  des Digitalfunks und ihren angebotenen Möglichkeiten klingt erst einmal </a:t>
            </a:r>
          </a:p>
          <a:p>
            <a:r>
              <a:rPr lang="de-DE" sz="1600" dirty="0"/>
              <a:t>kompliziert, aber ist sie nicht wirklich.</a:t>
            </a:r>
          </a:p>
          <a:p>
            <a:r>
              <a:rPr lang="de-CH" sz="1600" dirty="0"/>
              <a:t>MAN MUSS SICH NUR DARAUF EINLASSEN.</a:t>
            </a:r>
          </a:p>
          <a:p>
            <a:r>
              <a:rPr lang="de-CH" sz="1600" dirty="0"/>
              <a:t>Sicher ist die Bedienung je nach Betriebsart unterschiedlich, aber man muss eben erst einmal nur verstehen,</a:t>
            </a:r>
          </a:p>
          <a:p>
            <a:r>
              <a:rPr lang="de-CH" sz="1600" dirty="0"/>
              <a:t>was hinter Betriebsart steckt und was sich da für eine Struktur hinter verbirgt. Dies kann man aber leicht </a:t>
            </a:r>
          </a:p>
          <a:p>
            <a:r>
              <a:rPr lang="de-CH" sz="1600" dirty="0"/>
              <a:t>lernen und Funkamateure die schon in der einen oder anderen Betriebsart unterwegs sind, sind gern </a:t>
            </a:r>
          </a:p>
          <a:p>
            <a:r>
              <a:rPr lang="de-CH" sz="1600" dirty="0"/>
              <a:t>Bereit, einem «Neuling» zu helfen. (</a:t>
            </a:r>
            <a:r>
              <a:rPr lang="de-CH" sz="1600" dirty="0" err="1"/>
              <a:t>Hamspirit</a:t>
            </a:r>
            <a:r>
              <a:rPr lang="de-CH" sz="1600" dirty="0"/>
              <a:t>)</a:t>
            </a:r>
          </a:p>
          <a:p>
            <a:r>
              <a:rPr lang="de-CH" sz="1600" dirty="0"/>
              <a:t>Genau, wie der analoge Funk, sei es in FM oder Seitenbandmodulation hat der Digitalfunk auch seine </a:t>
            </a:r>
          </a:p>
          <a:p>
            <a:r>
              <a:rPr lang="de-CH" sz="1600" dirty="0"/>
              <a:t>Vorzüge und eben die Vernetzung über die Gateways, bietet eben die Möglichkeit auch Verbindungen </a:t>
            </a:r>
          </a:p>
          <a:p>
            <a:r>
              <a:rPr lang="de-CH" sz="1600" dirty="0"/>
              <a:t>mit weit entfernten Stationen zu führen oder eben vom Urlaub aus über das lokale digitale Relais am </a:t>
            </a:r>
          </a:p>
          <a:p>
            <a:r>
              <a:rPr lang="de-CH" sz="1600" dirty="0"/>
              <a:t>Urlaubsort einen «Schnack» mit zuhause zu führen.</a:t>
            </a:r>
          </a:p>
          <a:p>
            <a:r>
              <a:rPr lang="de-CH" sz="1600" dirty="0"/>
              <a:t>Weiterhin liefert der Gateway XLX508 und auch einige andere Gateways die Möglichkeit des </a:t>
            </a:r>
          </a:p>
          <a:p>
            <a:r>
              <a:rPr lang="de-CH" sz="1600" dirty="0" err="1"/>
              <a:t>Transcodings</a:t>
            </a:r>
            <a:r>
              <a:rPr lang="de-CH" sz="1600" dirty="0"/>
              <a:t> um eben die Möglichkeit zu liefern um über jede der drei möglichen Betriebsarten ein QSO </a:t>
            </a:r>
          </a:p>
          <a:p>
            <a:r>
              <a:rPr lang="de-CH" sz="1600" dirty="0"/>
              <a:t>mit jemanden zu führen, der eben kein Funkgerät besitzt, welches die eigene Betriebsart kann.</a:t>
            </a:r>
          </a:p>
          <a:p>
            <a:r>
              <a:rPr lang="de-DE" sz="1600" dirty="0"/>
              <a:t>Und nicht jeder kann oder will sich den "Luxus" leisten für jede digitale Betriebsart ein Funkgerät bereit </a:t>
            </a:r>
          </a:p>
          <a:p>
            <a:r>
              <a:rPr lang="de-DE" sz="1600" dirty="0"/>
              <a:t>zu halten.</a:t>
            </a:r>
          </a:p>
          <a:p>
            <a:r>
              <a:rPr lang="de-DE" sz="1600" dirty="0"/>
              <a:t>Warum soll man dann nicht den "Luxus" nutzen und über einen </a:t>
            </a:r>
            <a:r>
              <a:rPr lang="de-DE" sz="1600" dirty="0" err="1"/>
              <a:t>Transcoder</a:t>
            </a:r>
            <a:r>
              <a:rPr lang="de-DE" sz="1600" dirty="0"/>
              <a:t> funken um Jemanden zu </a:t>
            </a:r>
          </a:p>
          <a:p>
            <a:r>
              <a:rPr lang="de-DE" sz="1600" dirty="0"/>
              <a:t>erreichen, der eben "nur" ein Gerät hat, welches in einer anderen digitalen Betriebsart funkt und nicht </a:t>
            </a:r>
          </a:p>
          <a:p>
            <a:r>
              <a:rPr lang="de-DE" sz="1600" dirty="0"/>
              <a:t>in der die man selber hat?</a:t>
            </a:r>
          </a:p>
          <a:p>
            <a:r>
              <a:rPr lang="de-DE" sz="1600" dirty="0"/>
              <a:t>Warum soll eine Modulationsart eine Barriere sein, und Kommunikation einschränken bzw. verhindern, </a:t>
            </a:r>
          </a:p>
          <a:p>
            <a:r>
              <a:rPr lang="de-DE" sz="1600" dirty="0"/>
              <a:t>auch wenn evtl. ein qualitativer Verlust vorhanden ist? Wobei der Verlust marginal ist und Alles weiterhin </a:t>
            </a:r>
          </a:p>
          <a:p>
            <a:r>
              <a:rPr lang="de-DE" sz="1600" dirty="0"/>
              <a:t>gut zu verstehen ist. Es wird doch auch </a:t>
            </a:r>
            <a:r>
              <a:rPr lang="de-DE" sz="1600" dirty="0" err="1"/>
              <a:t>z.B</a:t>
            </a:r>
            <a:r>
              <a:rPr lang="de-DE" sz="1600" dirty="0"/>
              <a:t> CW (Morsetelegraphie) benutzt um sich zu verständigen. </a:t>
            </a:r>
          </a:p>
          <a:p>
            <a:r>
              <a:rPr lang="de-DE" sz="1600" dirty="0"/>
              <a:t>Der Digitalfunk biete da eben noch viele Möglichkeiten, die zum Teil noch gar nicht entwickelt sind oder </a:t>
            </a:r>
          </a:p>
          <a:p>
            <a:r>
              <a:rPr lang="de-DE" sz="1600" dirty="0"/>
              <a:t>aber noch am Anfang der Entwicklung stehen. Wenn ich mir WSJT ansehe, was war das am Anfang, und wo steht </a:t>
            </a:r>
          </a:p>
          <a:p>
            <a:r>
              <a:rPr lang="de-DE" sz="1600" dirty="0"/>
              <a:t>es heute.....</a:t>
            </a:r>
          </a:p>
          <a:p>
            <a:r>
              <a:rPr lang="de-CH" sz="1600" dirty="0"/>
              <a:t> </a:t>
            </a:r>
          </a:p>
          <a:p>
            <a:endParaRPr lang="de-CH" dirty="0"/>
          </a:p>
        </p:txBody>
      </p:sp>
    </p:spTree>
    <p:extLst>
      <p:ext uri="{BB962C8B-B14F-4D97-AF65-F5344CB8AC3E}">
        <p14:creationId xmlns:p14="http://schemas.microsoft.com/office/powerpoint/2010/main" val="1488817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35CD8EE-75CE-4B65-8A0A-311FE28CB46C}"/>
              </a:ext>
            </a:extLst>
          </p:cNvPr>
          <p:cNvSpPr txBox="1"/>
          <p:nvPr/>
        </p:nvSpPr>
        <p:spPr>
          <a:xfrm>
            <a:off x="302004" y="109057"/>
            <a:ext cx="12003607" cy="7571303"/>
          </a:xfrm>
          <a:prstGeom prst="rect">
            <a:avLst/>
          </a:prstGeom>
          <a:noFill/>
        </p:spPr>
        <p:txBody>
          <a:bodyPr wrap="none" rtlCol="0">
            <a:spAutoFit/>
          </a:bodyPr>
          <a:lstStyle/>
          <a:p>
            <a:r>
              <a:rPr lang="de-DE" dirty="0"/>
              <a:t>Wir bieten eben diese Technik, auch wenn es noch was zu Verbessern gibt. Darum ist Amateurfunk eben </a:t>
            </a:r>
          </a:p>
          <a:p>
            <a:r>
              <a:rPr lang="de-DE" dirty="0"/>
              <a:t>Experimentalfunk, und das </a:t>
            </a:r>
            <a:r>
              <a:rPr lang="de-DE" dirty="0" err="1"/>
              <a:t>Transcoding</a:t>
            </a:r>
            <a:r>
              <a:rPr lang="de-DE" dirty="0"/>
              <a:t> ist noch im Experimentierstadium. </a:t>
            </a:r>
          </a:p>
          <a:p>
            <a:r>
              <a:rPr lang="de-DE" dirty="0"/>
              <a:t>Aber wenn man es nicht "live" ausprobiert und mit vielen Usern testet, kann man keine Defizite erkennen </a:t>
            </a:r>
          </a:p>
          <a:p>
            <a:r>
              <a:rPr lang="de-DE" dirty="0"/>
              <a:t>und keine Verbesserungen einbauen bzw. einfließen lassen.</a:t>
            </a:r>
          </a:p>
          <a:p>
            <a:r>
              <a:rPr lang="de-DE" dirty="0"/>
              <a:t>In FM interessiert es Niemanden, wenn es rauscht und knackt, oder noch heftiger ist Betrieb in </a:t>
            </a:r>
          </a:p>
          <a:p>
            <a:r>
              <a:rPr lang="de-DE" dirty="0"/>
              <a:t>Seitenbandmodulation auf der Kurzwelle.</a:t>
            </a:r>
          </a:p>
          <a:p>
            <a:r>
              <a:rPr lang="de-DE" dirty="0"/>
              <a:t>Das Wichtigste ist doch die Kommunikation und dass man sich gegenseitig erreichen kann. </a:t>
            </a:r>
          </a:p>
          <a:p>
            <a:r>
              <a:rPr lang="de-DE" dirty="0"/>
              <a:t>Da spielt ein wenig Qualitätsverlust überhaupt keine Rolle. Und es muss ja auch nicht immer Alles </a:t>
            </a:r>
          </a:p>
          <a:p>
            <a:r>
              <a:rPr lang="de-DE" dirty="0"/>
              <a:t>wie aus der Stereoanlage klingen.</a:t>
            </a:r>
          </a:p>
          <a:p>
            <a:r>
              <a:rPr lang="de-DE" dirty="0"/>
              <a:t>Wichtig ist, man kann sich verständigen bzw. ein QSO führen und das eben möglichst unterbrechungsfrei. </a:t>
            </a:r>
          </a:p>
          <a:p>
            <a:r>
              <a:rPr lang="de-DE" b="1" dirty="0"/>
              <a:t>Und genau das bietet der </a:t>
            </a:r>
            <a:r>
              <a:rPr lang="de-DE" b="1" dirty="0" err="1"/>
              <a:t>Transcoder</a:t>
            </a:r>
            <a:r>
              <a:rPr lang="de-DE" b="1" dirty="0"/>
              <a:t>.</a:t>
            </a:r>
          </a:p>
          <a:p>
            <a:endParaRPr lang="de-DE" b="1" dirty="0"/>
          </a:p>
          <a:p>
            <a:r>
              <a:rPr lang="de-DE" b="1" dirty="0"/>
              <a:t>Also, nicht von Anderen verängstigen lassen, Digitalfunk klinkt etwas anders als Analogfunk.</a:t>
            </a:r>
          </a:p>
          <a:p>
            <a:r>
              <a:rPr lang="de-DE" b="1" dirty="0"/>
              <a:t>Einige kennen das andere haben damit noch keine Erfahrung.</a:t>
            </a:r>
          </a:p>
          <a:p>
            <a:r>
              <a:rPr lang="de-DE" b="1" dirty="0"/>
              <a:t>Digitalfunk klingt anders als Analogfunk, aber SSB klinkt auch anders als FM.</a:t>
            </a:r>
          </a:p>
          <a:p>
            <a:r>
              <a:rPr lang="de-DE" b="1" dirty="0"/>
              <a:t>Wagt einfach den Sprung in die digitale Welt und habt keine Angst.</a:t>
            </a:r>
          </a:p>
          <a:p>
            <a:endParaRPr lang="de-DE" b="1" dirty="0"/>
          </a:p>
          <a:p>
            <a:r>
              <a:rPr lang="de-DE" b="1" dirty="0"/>
              <a:t>Das Dashboard des XLX508 findet man hier: </a:t>
            </a:r>
            <a:r>
              <a:rPr lang="de-CH" dirty="0">
                <a:hlinkClick r:id="rId2"/>
              </a:rPr>
              <a:t>http://xlx508.hb9gfx.ch/</a:t>
            </a:r>
            <a:endParaRPr lang="de-DE" b="1" dirty="0"/>
          </a:p>
          <a:p>
            <a:endParaRPr lang="de-DE" b="1" dirty="0"/>
          </a:p>
          <a:p>
            <a:r>
              <a:rPr lang="de-DE" b="1" dirty="0"/>
              <a:t>Viel Erfolg.</a:t>
            </a:r>
          </a:p>
          <a:p>
            <a:endParaRPr lang="de-DE" b="1" dirty="0"/>
          </a:p>
          <a:p>
            <a:r>
              <a:rPr lang="de-DE" b="1" dirty="0"/>
              <a:t>Bei Fragen stehen die Referenten gern zur Verfügung.</a:t>
            </a:r>
          </a:p>
          <a:p>
            <a:r>
              <a:rPr lang="de-DE" dirty="0"/>
              <a:t>Weiterhin stehe auch ich (HB9GFX/DG9BDI) gern zur Verfügung und helfe gern.</a:t>
            </a:r>
          </a:p>
          <a:p>
            <a:r>
              <a:rPr lang="de-DE" dirty="0"/>
              <a:t>73 de Stefan HB9GFX/DG9BDI</a:t>
            </a:r>
          </a:p>
          <a:p>
            <a:endParaRPr lang="de-CH" dirty="0"/>
          </a:p>
          <a:p>
            <a:endParaRPr lang="de-CH" dirty="0"/>
          </a:p>
          <a:p>
            <a:endParaRPr lang="de-CH" dirty="0"/>
          </a:p>
        </p:txBody>
      </p:sp>
    </p:spTree>
    <p:extLst>
      <p:ext uri="{BB962C8B-B14F-4D97-AF65-F5344CB8AC3E}">
        <p14:creationId xmlns:p14="http://schemas.microsoft.com/office/powerpoint/2010/main" val="4385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08542A-3104-44C3-A2D2-3D85AAC01EC9}"/>
              </a:ext>
            </a:extLst>
          </p:cNvPr>
          <p:cNvSpPr>
            <a:spLocks noGrp="1"/>
          </p:cNvSpPr>
          <p:nvPr>
            <p:ph type="title"/>
          </p:nvPr>
        </p:nvSpPr>
        <p:spPr/>
        <p:txBody>
          <a:bodyPr/>
          <a:lstStyle/>
          <a:p>
            <a:r>
              <a:rPr lang="de-DE" dirty="0"/>
              <a:t>Vernetzung der Betriebsarten</a:t>
            </a:r>
            <a:endParaRPr lang="de-CH" dirty="0"/>
          </a:p>
        </p:txBody>
      </p:sp>
      <p:sp>
        <p:nvSpPr>
          <p:cNvPr id="3" name="Inhaltsplatzhalter 2">
            <a:extLst>
              <a:ext uri="{FF2B5EF4-FFF2-40B4-BE49-F238E27FC236}">
                <a16:creationId xmlns:a16="http://schemas.microsoft.com/office/drawing/2014/main" id="{772DCB80-3F7C-418F-B8B5-C57DC96BDF22}"/>
              </a:ext>
            </a:extLst>
          </p:cNvPr>
          <p:cNvSpPr>
            <a:spLocks noGrp="1"/>
          </p:cNvSpPr>
          <p:nvPr>
            <p:ph sz="half" idx="1"/>
          </p:nvPr>
        </p:nvSpPr>
        <p:spPr/>
        <p:txBody>
          <a:bodyPr>
            <a:normAutofit/>
          </a:bodyPr>
          <a:lstStyle/>
          <a:p>
            <a:r>
              <a:rPr lang="de-DE" dirty="0" err="1"/>
              <a:t>DStar</a:t>
            </a:r>
            <a:endParaRPr lang="de-DE" dirty="0"/>
          </a:p>
          <a:p>
            <a:r>
              <a:rPr lang="de-DE" dirty="0"/>
              <a:t>DMR BM</a:t>
            </a:r>
          </a:p>
          <a:p>
            <a:r>
              <a:rPr lang="de-DE" dirty="0"/>
              <a:t>DMR+</a:t>
            </a:r>
          </a:p>
          <a:p>
            <a:r>
              <a:rPr lang="de-DE" dirty="0"/>
              <a:t>C4FM</a:t>
            </a:r>
          </a:p>
          <a:p>
            <a:r>
              <a:rPr lang="de-DE" dirty="0" err="1"/>
              <a:t>Peanut</a:t>
            </a:r>
            <a:endParaRPr lang="de-DE" dirty="0"/>
          </a:p>
          <a:p>
            <a:pPr marL="0" indent="0">
              <a:buNone/>
            </a:pPr>
            <a:r>
              <a:rPr lang="de-CH" dirty="0">
                <a:sym typeface="Wingdings" panose="05000000000000000000" pitchFamily="2" charset="2"/>
              </a:rPr>
              <a:t>Jeder Repeater in einem der Netze kann auf den XLX508 dynamisch aufgeschaltet werden</a:t>
            </a:r>
            <a:endParaRPr lang="de-DE" dirty="0"/>
          </a:p>
        </p:txBody>
      </p:sp>
      <p:sp>
        <p:nvSpPr>
          <p:cNvPr id="4" name="Inhaltsplatzhalter 3">
            <a:extLst>
              <a:ext uri="{FF2B5EF4-FFF2-40B4-BE49-F238E27FC236}">
                <a16:creationId xmlns:a16="http://schemas.microsoft.com/office/drawing/2014/main" id="{CEAE6B10-991E-4A2C-BCDB-2358013E9F9D}"/>
              </a:ext>
            </a:extLst>
          </p:cNvPr>
          <p:cNvSpPr>
            <a:spLocks noGrp="1"/>
          </p:cNvSpPr>
          <p:nvPr>
            <p:ph sz="half" idx="2"/>
          </p:nvPr>
        </p:nvSpPr>
        <p:spPr>
          <a:xfrm>
            <a:off x="5808133" y="685801"/>
            <a:ext cx="5558950" cy="3615266"/>
          </a:xfrm>
        </p:spPr>
        <p:txBody>
          <a:bodyPr>
            <a:normAutofit/>
          </a:bodyPr>
          <a:lstStyle/>
          <a:p>
            <a:r>
              <a:rPr lang="de-DE" dirty="0"/>
              <a:t>DB0MAX </a:t>
            </a:r>
            <a:r>
              <a:rPr lang="de-DE" dirty="0">
                <a:sym typeface="Wingdings" panose="05000000000000000000" pitchFamily="2" charset="2"/>
              </a:rPr>
              <a:t> C4FM</a:t>
            </a:r>
          </a:p>
          <a:p>
            <a:r>
              <a:rPr lang="de-DE" dirty="0">
                <a:sym typeface="Wingdings" panose="05000000000000000000" pitchFamily="2" charset="2"/>
              </a:rPr>
              <a:t>DB0HFD  </a:t>
            </a:r>
            <a:r>
              <a:rPr lang="de-DE" dirty="0" err="1">
                <a:sym typeface="Wingdings" panose="05000000000000000000" pitchFamily="2" charset="2"/>
              </a:rPr>
              <a:t>DStar</a:t>
            </a:r>
            <a:r>
              <a:rPr lang="de-DE" dirty="0">
                <a:sym typeface="Wingdings" panose="05000000000000000000" pitchFamily="2" charset="2"/>
              </a:rPr>
              <a:t> </a:t>
            </a:r>
          </a:p>
          <a:p>
            <a:r>
              <a:rPr lang="de-DE" dirty="0">
                <a:sym typeface="Wingdings" panose="05000000000000000000" pitchFamily="2" charset="2"/>
              </a:rPr>
              <a:t>DB0HFD  DMR (Brandmeister)</a:t>
            </a:r>
          </a:p>
          <a:p>
            <a:r>
              <a:rPr lang="de-DE" dirty="0">
                <a:sym typeface="Wingdings" panose="05000000000000000000" pitchFamily="2" charset="2"/>
              </a:rPr>
              <a:t>DB0BI  DMR (Brandmeister)</a:t>
            </a:r>
            <a:endParaRPr lang="de-DE" dirty="0"/>
          </a:p>
          <a:p>
            <a:r>
              <a:rPr lang="de-CH" dirty="0"/>
              <a:t>DB0BI </a:t>
            </a:r>
            <a:r>
              <a:rPr lang="de-CH" dirty="0">
                <a:sym typeface="Wingdings" panose="05000000000000000000" pitchFamily="2" charset="2"/>
              </a:rPr>
              <a:t> </a:t>
            </a:r>
            <a:r>
              <a:rPr lang="de-CH" dirty="0" err="1">
                <a:sym typeface="Wingdings" panose="05000000000000000000" pitchFamily="2" charset="2"/>
              </a:rPr>
              <a:t>Mulitmode</a:t>
            </a:r>
            <a:r>
              <a:rPr lang="de-CH" dirty="0">
                <a:sym typeface="Wingdings" panose="05000000000000000000" pitchFamily="2" charset="2"/>
              </a:rPr>
              <a:t>(</a:t>
            </a:r>
            <a:r>
              <a:rPr lang="de-CH" dirty="0" err="1">
                <a:sym typeface="Wingdings" panose="05000000000000000000" pitchFamily="2" charset="2"/>
              </a:rPr>
              <a:t>DStar</a:t>
            </a:r>
            <a:r>
              <a:rPr lang="de-CH" dirty="0">
                <a:sym typeface="Wingdings" panose="05000000000000000000" pitchFamily="2" charset="2"/>
              </a:rPr>
              <a:t>, C4FM, DMR+)</a:t>
            </a:r>
          </a:p>
          <a:p>
            <a:r>
              <a:rPr lang="de-CH" dirty="0">
                <a:sym typeface="Wingdings" panose="05000000000000000000" pitchFamily="2" charset="2"/>
              </a:rPr>
              <a:t>Weitere Repeater die angebunden werden in Planung </a:t>
            </a:r>
          </a:p>
          <a:p>
            <a:pPr marL="0" indent="0">
              <a:buNone/>
            </a:pPr>
            <a:endParaRPr lang="de-CH" dirty="0"/>
          </a:p>
        </p:txBody>
      </p:sp>
    </p:spTree>
    <p:extLst>
      <p:ext uri="{BB962C8B-B14F-4D97-AF65-F5344CB8AC3E}">
        <p14:creationId xmlns:p14="http://schemas.microsoft.com/office/powerpoint/2010/main" val="1141231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17778C46-D6FC-4A44-A9C5-A336BB247003}"/>
              </a:ext>
            </a:extLst>
          </p:cNvPr>
          <p:cNvPicPr>
            <a:picLocks noChangeAspect="1"/>
          </p:cNvPicPr>
          <p:nvPr/>
        </p:nvPicPr>
        <p:blipFill>
          <a:blip r:embed="rId2"/>
          <a:stretch>
            <a:fillRect/>
          </a:stretch>
        </p:blipFill>
        <p:spPr>
          <a:xfrm>
            <a:off x="303227" y="271856"/>
            <a:ext cx="6056575" cy="3855527"/>
          </a:xfrm>
          <a:prstGeom prst="rect">
            <a:avLst/>
          </a:prstGeom>
        </p:spPr>
      </p:pic>
      <p:sp>
        <p:nvSpPr>
          <p:cNvPr id="3" name="Textfeld 2">
            <a:extLst>
              <a:ext uri="{FF2B5EF4-FFF2-40B4-BE49-F238E27FC236}">
                <a16:creationId xmlns:a16="http://schemas.microsoft.com/office/drawing/2014/main" id="{03710BA8-407C-4884-8A9B-59713D26769C}"/>
              </a:ext>
            </a:extLst>
          </p:cNvPr>
          <p:cNvSpPr txBox="1"/>
          <p:nvPr/>
        </p:nvSpPr>
        <p:spPr>
          <a:xfrm>
            <a:off x="6887361" y="486561"/>
            <a:ext cx="4546833" cy="3693319"/>
          </a:xfrm>
          <a:prstGeom prst="rect">
            <a:avLst/>
          </a:prstGeom>
          <a:noFill/>
        </p:spPr>
        <p:txBody>
          <a:bodyPr wrap="square" rtlCol="0">
            <a:spAutoFit/>
          </a:bodyPr>
          <a:lstStyle/>
          <a:p>
            <a:r>
              <a:rPr lang="de-DE" dirty="0"/>
              <a:t>Für OWL wurde der XLX508 ein sogenannter Gateway von HB9GFX/DG9BDI aufgesetzt.</a:t>
            </a:r>
          </a:p>
          <a:p>
            <a:r>
              <a:rPr lang="de-DE" dirty="0"/>
              <a:t>Dieser Gateway bietet die Möglichkeit Repeater und Hotspots in allen 3 digitalen Betriebsarten wie </a:t>
            </a:r>
            <a:r>
              <a:rPr lang="de-DE" dirty="0" err="1"/>
              <a:t>DStar</a:t>
            </a:r>
            <a:r>
              <a:rPr lang="de-DE" dirty="0"/>
              <a:t>, C4FM und DMR anzubinden. </a:t>
            </a:r>
          </a:p>
          <a:p>
            <a:r>
              <a:rPr lang="de-DE" dirty="0"/>
              <a:t>Weiterhin bietet dieser Gateway auch die Möglichkeit des sogenannten </a:t>
            </a:r>
            <a:r>
              <a:rPr lang="de-DE" dirty="0" err="1"/>
              <a:t>Transcodings</a:t>
            </a:r>
            <a:r>
              <a:rPr lang="de-DE" dirty="0"/>
              <a:t>. Das bedeutet, dass man je nachdem welchen Zugang man nutzt in </a:t>
            </a:r>
            <a:r>
              <a:rPr lang="de-DE" dirty="0" err="1"/>
              <a:t>DStar</a:t>
            </a:r>
            <a:r>
              <a:rPr lang="de-DE" dirty="0"/>
              <a:t>, C4FM oder DMR einzusteigen. </a:t>
            </a:r>
            <a:endParaRPr lang="de-CH" dirty="0"/>
          </a:p>
        </p:txBody>
      </p:sp>
      <p:sp>
        <p:nvSpPr>
          <p:cNvPr id="4" name="Textfeld 3">
            <a:extLst>
              <a:ext uri="{FF2B5EF4-FFF2-40B4-BE49-F238E27FC236}">
                <a16:creationId xmlns:a16="http://schemas.microsoft.com/office/drawing/2014/main" id="{38793F7E-FF6D-4650-9E6B-66F75C71E09A}"/>
              </a:ext>
            </a:extLst>
          </p:cNvPr>
          <p:cNvSpPr txBox="1"/>
          <p:nvPr/>
        </p:nvSpPr>
        <p:spPr>
          <a:xfrm>
            <a:off x="303227" y="4420998"/>
            <a:ext cx="9276899" cy="1754326"/>
          </a:xfrm>
          <a:prstGeom prst="rect">
            <a:avLst/>
          </a:prstGeom>
          <a:noFill/>
        </p:spPr>
        <p:txBody>
          <a:bodyPr wrap="none" rtlCol="0">
            <a:spAutoFit/>
          </a:bodyPr>
          <a:lstStyle/>
          <a:p>
            <a:r>
              <a:rPr lang="de-DE" dirty="0"/>
              <a:t>Die Grafik zeigt das Funktionsprinzip des Gateways</a:t>
            </a:r>
          </a:p>
          <a:p>
            <a:r>
              <a:rPr lang="de-DE" dirty="0"/>
              <a:t>und der </a:t>
            </a:r>
            <a:r>
              <a:rPr lang="de-DE" dirty="0" err="1"/>
              <a:t>Transcoder</a:t>
            </a:r>
            <a:r>
              <a:rPr lang="de-DE" dirty="0"/>
              <a:t>.</a:t>
            </a:r>
          </a:p>
          <a:p>
            <a:r>
              <a:rPr lang="de-CH" dirty="0"/>
              <a:t>Ein </a:t>
            </a:r>
            <a:r>
              <a:rPr lang="de-CH" dirty="0" err="1"/>
              <a:t>Transcoder</a:t>
            </a:r>
            <a:r>
              <a:rPr lang="de-CH" dirty="0"/>
              <a:t> übersetzt je nachdem, welche Betriebsart man nutzt, in die jeweils</a:t>
            </a:r>
          </a:p>
          <a:p>
            <a:r>
              <a:rPr lang="de-CH" dirty="0"/>
              <a:t>Betriebsart und umgekehrt, Sodass QSOs von jeder der drei beliebigen Betriebsart</a:t>
            </a:r>
          </a:p>
          <a:p>
            <a:r>
              <a:rPr lang="de-CH" dirty="0"/>
              <a:t>Aus auch mit Stationen in einer anderen der drei Betriebsarten führen kann, also</a:t>
            </a:r>
          </a:p>
          <a:p>
            <a:r>
              <a:rPr lang="de-CH" dirty="0"/>
              <a:t>Echter </a:t>
            </a:r>
            <a:r>
              <a:rPr lang="de-CH" dirty="0" err="1"/>
              <a:t>Crossbetrieb</a:t>
            </a:r>
            <a:r>
              <a:rPr lang="de-CH" dirty="0"/>
              <a:t>.</a:t>
            </a:r>
          </a:p>
        </p:txBody>
      </p:sp>
    </p:spTree>
    <p:extLst>
      <p:ext uri="{BB962C8B-B14F-4D97-AF65-F5344CB8AC3E}">
        <p14:creationId xmlns:p14="http://schemas.microsoft.com/office/powerpoint/2010/main" val="219782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CB276D7-06D6-4F7B-9316-003C771F19CE}"/>
              </a:ext>
            </a:extLst>
          </p:cNvPr>
          <p:cNvSpPr txBox="1"/>
          <p:nvPr/>
        </p:nvSpPr>
        <p:spPr>
          <a:xfrm>
            <a:off x="511728" y="503339"/>
            <a:ext cx="11681403" cy="5909310"/>
          </a:xfrm>
          <a:prstGeom prst="rect">
            <a:avLst/>
          </a:prstGeom>
          <a:noFill/>
        </p:spPr>
        <p:txBody>
          <a:bodyPr wrap="none" rtlCol="0">
            <a:spAutoFit/>
          </a:bodyPr>
          <a:lstStyle/>
          <a:p>
            <a:r>
              <a:rPr lang="de-DE" dirty="0"/>
              <a:t>Der XLX508 bietet ein sogenanntes </a:t>
            </a:r>
            <a:r>
              <a:rPr lang="de-DE" dirty="0" err="1"/>
              <a:t>Crosslinking</a:t>
            </a:r>
            <a:r>
              <a:rPr lang="de-DE" dirty="0"/>
              <a:t> bzw. eine Brücke (Bridge) um </a:t>
            </a:r>
            <a:r>
              <a:rPr lang="de-DE" dirty="0" err="1"/>
              <a:t>DStar</a:t>
            </a:r>
            <a:r>
              <a:rPr lang="de-DE" dirty="0"/>
              <a:t>, DMR und C4FM </a:t>
            </a:r>
          </a:p>
          <a:p>
            <a:r>
              <a:rPr lang="de-DE" dirty="0"/>
              <a:t>mit einander zu verbinden.</a:t>
            </a:r>
          </a:p>
          <a:p>
            <a:endParaRPr lang="de-DE" dirty="0"/>
          </a:p>
          <a:p>
            <a:r>
              <a:rPr lang="de-DE" dirty="0" err="1"/>
              <a:t>Crosslinking</a:t>
            </a:r>
            <a:r>
              <a:rPr lang="de-DE" dirty="0"/>
              <a:t> bedeutet, dass ein Signal, welches in einer bestimmten digitalen Betriebsart gesendet wird,</a:t>
            </a:r>
          </a:p>
          <a:p>
            <a:r>
              <a:rPr lang="de-DE" dirty="0"/>
              <a:t>wird dieses nicht nur in dieser digitalen Betriebsart weiter geleitet, sondern auch in den anderen </a:t>
            </a:r>
          </a:p>
          <a:p>
            <a:r>
              <a:rPr lang="de-DE" dirty="0"/>
              <a:t>verfügbaren Betriebsarten an die jeweiligen Räume, </a:t>
            </a:r>
            <a:r>
              <a:rPr lang="de-DE" dirty="0" err="1"/>
              <a:t>Reflectoren</a:t>
            </a:r>
            <a:r>
              <a:rPr lang="de-DE" dirty="0"/>
              <a:t> und Talkgroups.</a:t>
            </a:r>
          </a:p>
          <a:p>
            <a:r>
              <a:rPr lang="de-DE" dirty="0"/>
              <a:t>Der XLX508 bietet verschiedene Verbindungen die es erlauben QSO von </a:t>
            </a:r>
            <a:r>
              <a:rPr lang="de-DE" dirty="0" err="1"/>
              <a:t>DStar</a:t>
            </a:r>
            <a:r>
              <a:rPr lang="de-DE" dirty="0"/>
              <a:t> nach DMR oder auch</a:t>
            </a:r>
          </a:p>
          <a:p>
            <a:r>
              <a:rPr lang="de-DE" dirty="0"/>
              <a:t>C4FM zu führen.</a:t>
            </a:r>
          </a:p>
          <a:p>
            <a:r>
              <a:rPr lang="de-DE" dirty="0"/>
              <a:t>Dafür sind verschiedene Vernetzungen (</a:t>
            </a:r>
            <a:r>
              <a:rPr lang="de-DE" dirty="0" err="1"/>
              <a:t>Crosslinking</a:t>
            </a:r>
            <a:r>
              <a:rPr lang="de-DE" dirty="0"/>
              <a:t>) nötig und auch ein wenig Hardware.</a:t>
            </a:r>
          </a:p>
          <a:p>
            <a:r>
              <a:rPr lang="de-DE" dirty="0"/>
              <a:t>Als Herzstück ist der XLX508, welcher in Düsseldorf im </a:t>
            </a:r>
            <a:r>
              <a:rPr lang="de-DE" dirty="0" err="1"/>
              <a:t>MyLoc</a:t>
            </a:r>
            <a:r>
              <a:rPr lang="de-DE" dirty="0"/>
              <a:t> Rechenzentrum steht, vorhanden.</a:t>
            </a:r>
          </a:p>
          <a:p>
            <a:r>
              <a:rPr lang="de-DE" dirty="0"/>
              <a:t>Dieser verwaltet die meisten Verbindungen in sich und ist über eine schnelle Verbindung mit dem </a:t>
            </a:r>
          </a:p>
          <a:p>
            <a:r>
              <a:rPr lang="de-DE" dirty="0"/>
              <a:t>Internet verbunden und Repeater und Hotspots können sich egal ob in </a:t>
            </a:r>
            <a:r>
              <a:rPr lang="de-DE" dirty="0" err="1"/>
              <a:t>DStar</a:t>
            </a:r>
            <a:r>
              <a:rPr lang="de-DE" dirty="0"/>
              <a:t>, C4FM oder DMR mit </a:t>
            </a:r>
          </a:p>
          <a:p>
            <a:r>
              <a:rPr lang="de-DE" dirty="0"/>
              <a:t>diesem Gateway verbinden.</a:t>
            </a:r>
          </a:p>
          <a:p>
            <a:r>
              <a:rPr lang="de-DE" dirty="0"/>
              <a:t>Intern werden die Zugänge zu </a:t>
            </a:r>
            <a:r>
              <a:rPr lang="de-DE" dirty="0" err="1"/>
              <a:t>DStar</a:t>
            </a:r>
            <a:r>
              <a:rPr lang="de-DE" dirty="0"/>
              <a:t>, DMR und C4FM mit einander verbunden und alle Signale, egal </a:t>
            </a:r>
          </a:p>
          <a:p>
            <a:r>
              <a:rPr lang="de-DE" dirty="0"/>
              <a:t>aus welcher Betriebsart, werden in alle Richtungen übersetzt und an die Repeater Hotspots geschickt, </a:t>
            </a:r>
          </a:p>
          <a:p>
            <a:r>
              <a:rPr lang="de-DE" dirty="0"/>
              <a:t>die angeschlossen sind.</a:t>
            </a:r>
          </a:p>
          <a:p>
            <a:r>
              <a:rPr lang="de-DE" dirty="0"/>
              <a:t>Diese Verbindungen sind dafür da um ein Signal, welches in einer bestimmten digitalen Betriebsart </a:t>
            </a:r>
          </a:p>
          <a:p>
            <a:r>
              <a:rPr lang="de-DE" dirty="0"/>
              <a:t>ankommt in die anderen beiden Betriebsarten zu schicken.</a:t>
            </a:r>
          </a:p>
          <a:p>
            <a:r>
              <a:rPr lang="de-DE" dirty="0"/>
              <a:t>Damit das dann auch funktioniert und nicht nur das Signal ankommt muss das digitale Signal natürlich </a:t>
            </a:r>
          </a:p>
          <a:p>
            <a:r>
              <a:rPr lang="de-DE" dirty="0"/>
              <a:t>auch umgewandelt werden.</a:t>
            </a:r>
          </a:p>
          <a:p>
            <a:endParaRPr lang="de-DE" dirty="0"/>
          </a:p>
        </p:txBody>
      </p:sp>
    </p:spTree>
    <p:extLst>
      <p:ext uri="{BB962C8B-B14F-4D97-AF65-F5344CB8AC3E}">
        <p14:creationId xmlns:p14="http://schemas.microsoft.com/office/powerpoint/2010/main" val="224001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D3FC954-18E6-4DDE-9D23-811BB6649FCD}"/>
              </a:ext>
            </a:extLst>
          </p:cNvPr>
          <p:cNvSpPr txBox="1"/>
          <p:nvPr/>
        </p:nvSpPr>
        <p:spPr>
          <a:xfrm>
            <a:off x="427839" y="310393"/>
            <a:ext cx="11827277" cy="6186309"/>
          </a:xfrm>
          <a:prstGeom prst="rect">
            <a:avLst/>
          </a:prstGeom>
          <a:noFill/>
        </p:spPr>
        <p:txBody>
          <a:bodyPr wrap="none" rtlCol="0">
            <a:spAutoFit/>
          </a:bodyPr>
          <a:lstStyle/>
          <a:p>
            <a:r>
              <a:rPr lang="de-DE" dirty="0"/>
              <a:t>Wenn ein Signal in </a:t>
            </a:r>
            <a:r>
              <a:rPr lang="de-DE" dirty="0" err="1"/>
              <a:t>DStar</a:t>
            </a:r>
            <a:r>
              <a:rPr lang="de-DE" dirty="0"/>
              <a:t> von einem angeschlossenen Repeater/Hotspot im Modul G oder J ankommt </a:t>
            </a:r>
          </a:p>
          <a:p>
            <a:r>
              <a:rPr lang="de-DE" dirty="0"/>
              <a:t>wird dieses Signal in dem entsprechenden Modul auch wieder an alle angeschlossenen mit dem Modul </a:t>
            </a:r>
          </a:p>
          <a:p>
            <a:r>
              <a:rPr lang="de-DE" dirty="0"/>
              <a:t>verlinkten Repeater und Hotspots abgegeben.</a:t>
            </a:r>
          </a:p>
          <a:p>
            <a:r>
              <a:rPr lang="de-DE" dirty="0"/>
              <a:t>Weiterhin wird das Signal dann über einen </a:t>
            </a:r>
            <a:r>
              <a:rPr lang="de-DE" dirty="0" err="1"/>
              <a:t>Transcoder</a:t>
            </a:r>
            <a:r>
              <a:rPr lang="de-DE" dirty="0"/>
              <a:t>(Übersetzer) geschickt und in C4FM und DMR </a:t>
            </a:r>
          </a:p>
          <a:p>
            <a:r>
              <a:rPr lang="de-DE" dirty="0"/>
              <a:t>übersetzt und entsprechend den Verbindungen im Modul G an den YSF19829 und an die BM-TG 26446 </a:t>
            </a:r>
          </a:p>
          <a:p>
            <a:r>
              <a:rPr lang="de-DE" dirty="0"/>
              <a:t>ausgegeben sowie im Modul J an den XLX508 OWL (YSF64446) und die BM-TG 26447 ausgegeben.</a:t>
            </a:r>
          </a:p>
          <a:p>
            <a:r>
              <a:rPr lang="de-DE" dirty="0"/>
              <a:t>Das funktioniert über 4 angeschlossene </a:t>
            </a:r>
            <a:r>
              <a:rPr lang="de-DE" dirty="0" err="1"/>
              <a:t>Transcoderchips</a:t>
            </a:r>
            <a:r>
              <a:rPr lang="de-DE" dirty="0"/>
              <a:t> die die C4FM Modulation oder die </a:t>
            </a:r>
          </a:p>
          <a:p>
            <a:r>
              <a:rPr lang="de-DE" dirty="0" err="1"/>
              <a:t>Dstar</a:t>
            </a:r>
            <a:r>
              <a:rPr lang="de-DE" dirty="0"/>
              <a:t> Modulation wie auch die DMR Modulation und die jeweils andere Modulationsart übersetzen.</a:t>
            </a:r>
          </a:p>
          <a:p>
            <a:r>
              <a:rPr lang="de-DE" dirty="0"/>
              <a:t>Es bedarf dafür immer 2 solcher </a:t>
            </a:r>
            <a:r>
              <a:rPr lang="de-DE" dirty="0" err="1"/>
              <a:t>Transcoder</a:t>
            </a:r>
            <a:r>
              <a:rPr lang="de-DE" dirty="0"/>
              <a:t>, damit eben die eine Sprache in die andere übersetzt </a:t>
            </a:r>
          </a:p>
          <a:p>
            <a:r>
              <a:rPr lang="de-DE" dirty="0"/>
              <a:t>werden kann.</a:t>
            </a:r>
          </a:p>
          <a:p>
            <a:r>
              <a:rPr lang="de-DE" dirty="0"/>
              <a:t>Auf dem XLX508 laufen 4 solcher </a:t>
            </a:r>
            <a:r>
              <a:rPr lang="de-DE" dirty="0" err="1"/>
              <a:t>Transcoder</a:t>
            </a:r>
            <a:r>
              <a:rPr lang="de-DE" dirty="0"/>
              <a:t>, sodass immer 2 Module gleichzeitig übersetzt werden </a:t>
            </a:r>
          </a:p>
          <a:p>
            <a:r>
              <a:rPr lang="de-DE" dirty="0"/>
              <a:t>können.</a:t>
            </a:r>
          </a:p>
          <a:p>
            <a:r>
              <a:rPr lang="de-DE" dirty="0"/>
              <a:t>Das bedeutet, dass Modul G und J gleichzeitig </a:t>
            </a:r>
            <a:r>
              <a:rPr lang="de-DE" dirty="0" err="1"/>
              <a:t>Crossband</a:t>
            </a:r>
            <a:r>
              <a:rPr lang="de-DE" dirty="0"/>
              <a:t> Betrieb machen können und es auch nicht </a:t>
            </a:r>
          </a:p>
          <a:p>
            <a:r>
              <a:rPr lang="de-DE" dirty="0"/>
              <a:t>zu Kollisionen kommt.</a:t>
            </a:r>
          </a:p>
          <a:p>
            <a:r>
              <a:rPr lang="de-DE" dirty="0"/>
              <a:t>Im Folgenden wird erklärt, was mit wem vernetzt ist und </a:t>
            </a:r>
            <a:r>
              <a:rPr lang="de-DE" dirty="0" err="1"/>
              <a:t>und</a:t>
            </a:r>
            <a:r>
              <a:rPr lang="de-DE" dirty="0"/>
              <a:t> wie man da hinkommt bzw. was</a:t>
            </a:r>
          </a:p>
          <a:p>
            <a:r>
              <a:rPr lang="de-DE" dirty="0"/>
              <a:t>man braucht um eben sogenannten </a:t>
            </a:r>
            <a:r>
              <a:rPr lang="de-DE" dirty="0" err="1"/>
              <a:t>Crossmode</a:t>
            </a:r>
            <a:r>
              <a:rPr lang="de-DE" dirty="0"/>
              <a:t> Betrieb zu machen.</a:t>
            </a:r>
          </a:p>
          <a:p>
            <a:r>
              <a:rPr lang="de-DE" dirty="0"/>
              <a:t>Es gibt 2 verschiedene "Räume in C4FM bzw. </a:t>
            </a:r>
            <a:r>
              <a:rPr lang="de-DE" dirty="0" err="1"/>
              <a:t>Reflectoren</a:t>
            </a:r>
            <a:r>
              <a:rPr lang="de-DE" dirty="0"/>
              <a:t> in </a:t>
            </a:r>
            <a:r>
              <a:rPr lang="de-DE" dirty="0" err="1"/>
              <a:t>DStar</a:t>
            </a:r>
            <a:r>
              <a:rPr lang="de-DE" dirty="0"/>
              <a:t> oder Talkgroups im Brandmeister </a:t>
            </a:r>
          </a:p>
          <a:p>
            <a:r>
              <a:rPr lang="de-DE" dirty="0"/>
              <a:t>DMR-Netz" die genutzt werden können.</a:t>
            </a:r>
          </a:p>
          <a:p>
            <a:r>
              <a:rPr lang="de-DE" dirty="0"/>
              <a:t>Diese </a:t>
            </a:r>
            <a:r>
              <a:rPr lang="de-DE" dirty="0" err="1"/>
              <a:t>Crosslinks</a:t>
            </a:r>
            <a:r>
              <a:rPr lang="de-DE" dirty="0"/>
              <a:t> sind wie folgt:</a:t>
            </a:r>
          </a:p>
          <a:p>
            <a:r>
              <a:rPr lang="de-DE" dirty="0"/>
              <a:t>1. "</a:t>
            </a:r>
            <a:r>
              <a:rPr lang="de-DE" b="1" dirty="0"/>
              <a:t>DE-OWL bzw.YSF19829(C4FM)" </a:t>
            </a:r>
            <a:r>
              <a:rPr lang="de-DE" dirty="0"/>
              <a:t>vernetzt mit "</a:t>
            </a:r>
            <a:r>
              <a:rPr lang="de-DE" b="1" dirty="0"/>
              <a:t>XLX508G(</a:t>
            </a:r>
            <a:r>
              <a:rPr lang="de-DE" b="1" dirty="0" err="1"/>
              <a:t>DStar</a:t>
            </a:r>
            <a:r>
              <a:rPr lang="de-DE" dirty="0"/>
              <a:t>)" und der "</a:t>
            </a:r>
            <a:r>
              <a:rPr lang="de-DE" b="1" dirty="0"/>
              <a:t>TG26446(BM-DMR</a:t>
            </a:r>
            <a:r>
              <a:rPr lang="de-DE" dirty="0"/>
              <a:t>)"</a:t>
            </a:r>
          </a:p>
          <a:p>
            <a:r>
              <a:rPr lang="de-DE" dirty="0"/>
              <a:t>2. "</a:t>
            </a:r>
            <a:r>
              <a:rPr lang="de-DE" b="1" dirty="0"/>
              <a:t>XLX508-OWL bzw.YSF64446(C4FM)" </a:t>
            </a:r>
            <a:r>
              <a:rPr lang="de-DE" dirty="0"/>
              <a:t>vernetzt mit "</a:t>
            </a:r>
            <a:r>
              <a:rPr lang="de-DE" b="1" dirty="0"/>
              <a:t>XLX508J(</a:t>
            </a:r>
            <a:r>
              <a:rPr lang="de-DE" b="1" dirty="0" err="1"/>
              <a:t>Dstar</a:t>
            </a:r>
            <a:r>
              <a:rPr lang="de-DE" b="1" dirty="0"/>
              <a:t>)" </a:t>
            </a:r>
            <a:r>
              <a:rPr lang="de-DE" dirty="0"/>
              <a:t>und der "</a:t>
            </a:r>
            <a:r>
              <a:rPr lang="de-DE" b="1" dirty="0"/>
              <a:t>TG26447(BM-DMR)„</a:t>
            </a:r>
          </a:p>
          <a:p>
            <a:r>
              <a:rPr lang="de-DE" b="1" dirty="0"/>
              <a:t>     sowie die TG9 </a:t>
            </a:r>
            <a:r>
              <a:rPr lang="de-DE" b="1" dirty="0" err="1"/>
              <a:t>Reflector</a:t>
            </a:r>
            <a:r>
              <a:rPr lang="de-DE" b="1" dirty="0"/>
              <a:t> 4050 im DMR+ Netz und </a:t>
            </a:r>
            <a:r>
              <a:rPr lang="de-DE" b="1" dirty="0" err="1"/>
              <a:t>Peanut</a:t>
            </a:r>
            <a:r>
              <a:rPr lang="de-DE" b="1" dirty="0"/>
              <a:t> über XLX508J</a:t>
            </a:r>
            <a:endParaRPr lang="de-CH" b="1" dirty="0"/>
          </a:p>
        </p:txBody>
      </p:sp>
    </p:spTree>
    <p:extLst>
      <p:ext uri="{BB962C8B-B14F-4D97-AF65-F5344CB8AC3E}">
        <p14:creationId xmlns:p14="http://schemas.microsoft.com/office/powerpoint/2010/main" val="980379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6866B3EB-5313-4A99-AB5B-C76DE2FE9DBC}"/>
              </a:ext>
            </a:extLst>
          </p:cNvPr>
          <p:cNvSpPr txBox="1"/>
          <p:nvPr/>
        </p:nvSpPr>
        <p:spPr>
          <a:xfrm>
            <a:off x="461394" y="486561"/>
            <a:ext cx="11497058" cy="4524315"/>
          </a:xfrm>
          <a:prstGeom prst="rect">
            <a:avLst/>
          </a:prstGeom>
          <a:noFill/>
        </p:spPr>
        <p:txBody>
          <a:bodyPr wrap="none" rtlCol="0">
            <a:spAutoFit/>
          </a:bodyPr>
          <a:lstStyle/>
          <a:p>
            <a:r>
              <a:rPr lang="de-DE" dirty="0"/>
              <a:t>In diesem Abschnitt wird auf die Vernetzung des 1. </a:t>
            </a:r>
            <a:r>
              <a:rPr lang="de-DE" dirty="0" err="1"/>
              <a:t>Crosslinks</a:t>
            </a:r>
            <a:r>
              <a:rPr lang="de-DE" dirty="0"/>
              <a:t> eingegangen:</a:t>
            </a:r>
          </a:p>
          <a:p>
            <a:endParaRPr lang="de-DE" b="1" dirty="0"/>
          </a:p>
          <a:p>
            <a:r>
              <a:rPr lang="de-DE" b="1" dirty="0" err="1"/>
              <a:t>DStar</a:t>
            </a:r>
            <a:endParaRPr lang="de-DE" dirty="0"/>
          </a:p>
          <a:p>
            <a:r>
              <a:rPr lang="de-DE" dirty="0"/>
              <a:t>Der erste </a:t>
            </a:r>
            <a:r>
              <a:rPr lang="de-DE" dirty="0" err="1"/>
              <a:t>Crosslink</a:t>
            </a:r>
            <a:r>
              <a:rPr lang="de-DE" dirty="0"/>
              <a:t> ist erreichbar in </a:t>
            </a:r>
            <a:r>
              <a:rPr lang="de-DE" dirty="0" err="1"/>
              <a:t>DStar</a:t>
            </a:r>
            <a:r>
              <a:rPr lang="de-DE" dirty="0"/>
              <a:t> über den XLX508G</a:t>
            </a:r>
          </a:p>
          <a:p>
            <a:r>
              <a:rPr lang="de-DE" dirty="0"/>
              <a:t>Hierzu verlinkt man das Relais oder der Hotspot in dem man über DTMF mit der DTMF Folge A 5 0 8 0 7 </a:t>
            </a:r>
          </a:p>
          <a:p>
            <a:r>
              <a:rPr lang="de-DE" dirty="0"/>
              <a:t>oder D 5 0 8 0 7 den Gateway aufruft.</a:t>
            </a:r>
          </a:p>
          <a:p>
            <a:r>
              <a:rPr lang="de-DE" dirty="0"/>
              <a:t>Eine weitere Möglichkeit ist aber auch der Eintrag in die </a:t>
            </a:r>
            <a:r>
              <a:rPr lang="de-DE" dirty="0" err="1"/>
              <a:t>Yourcall</a:t>
            </a:r>
            <a:r>
              <a:rPr lang="de-DE" dirty="0"/>
              <a:t> Liste mit XLX508GL bzw. DCS508GL</a:t>
            </a:r>
          </a:p>
          <a:p>
            <a:r>
              <a:rPr lang="de-DE" dirty="0"/>
              <a:t>Wie das bei den einzelnen Geräten gemacht wird, ist den jeweiligen Bedienungsanleitungen der </a:t>
            </a:r>
          </a:p>
          <a:p>
            <a:r>
              <a:rPr lang="de-DE" dirty="0"/>
              <a:t>Geräte zu entnehmen.</a:t>
            </a:r>
          </a:p>
          <a:p>
            <a:r>
              <a:rPr lang="de-DE" dirty="0"/>
              <a:t>Nun sollte sich der Repeater mit dem XLX508G verbinden.</a:t>
            </a:r>
          </a:p>
          <a:p>
            <a:r>
              <a:rPr lang="de-DE" dirty="0"/>
              <a:t>Über die Vernetzung ist man dann auch in C4FM auf dem YSF19829 und in BM-DMR auf der TG26446 </a:t>
            </a:r>
          </a:p>
          <a:p>
            <a:r>
              <a:rPr lang="de-DE" dirty="0"/>
              <a:t>zu hören und man kann dort auch empfangen</a:t>
            </a:r>
          </a:p>
          <a:p>
            <a:endParaRPr lang="de-DE" dirty="0"/>
          </a:p>
          <a:p>
            <a:endParaRPr lang="de-DE" dirty="0"/>
          </a:p>
          <a:p>
            <a:br>
              <a:rPr lang="de-DE" dirty="0"/>
            </a:br>
            <a:endParaRPr lang="de-CH" dirty="0"/>
          </a:p>
        </p:txBody>
      </p:sp>
    </p:spTree>
    <p:extLst>
      <p:ext uri="{BB962C8B-B14F-4D97-AF65-F5344CB8AC3E}">
        <p14:creationId xmlns:p14="http://schemas.microsoft.com/office/powerpoint/2010/main" val="3291841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74DEED94-250D-44DB-9B73-C09ECC56F429}"/>
              </a:ext>
            </a:extLst>
          </p:cNvPr>
          <p:cNvSpPr txBox="1"/>
          <p:nvPr/>
        </p:nvSpPr>
        <p:spPr>
          <a:xfrm>
            <a:off x="729842" y="427839"/>
            <a:ext cx="11464998" cy="3139321"/>
          </a:xfrm>
          <a:prstGeom prst="rect">
            <a:avLst/>
          </a:prstGeom>
          <a:noFill/>
        </p:spPr>
        <p:txBody>
          <a:bodyPr wrap="none" rtlCol="0">
            <a:spAutoFit/>
          </a:bodyPr>
          <a:lstStyle/>
          <a:p>
            <a:br>
              <a:rPr lang="de-DE" dirty="0"/>
            </a:br>
            <a:r>
              <a:rPr lang="de-DE" b="1" dirty="0"/>
              <a:t>BM-DMR</a:t>
            </a:r>
            <a:endParaRPr lang="de-DE" dirty="0"/>
          </a:p>
          <a:p>
            <a:r>
              <a:rPr lang="de-DE" dirty="0"/>
              <a:t>Der erste </a:t>
            </a:r>
            <a:r>
              <a:rPr lang="de-DE" dirty="0" err="1"/>
              <a:t>Crosslink</a:t>
            </a:r>
            <a:r>
              <a:rPr lang="de-DE" dirty="0"/>
              <a:t> </a:t>
            </a:r>
            <a:r>
              <a:rPr lang="de-DE" dirty="0" err="1"/>
              <a:t>is</a:t>
            </a:r>
            <a:r>
              <a:rPr lang="de-DE" dirty="0"/>
              <a:t> erreichbar in BM-DMR über die Talkgroup TG26446 DE-OWL.</a:t>
            </a:r>
          </a:p>
          <a:p>
            <a:r>
              <a:rPr lang="de-DE" dirty="0"/>
              <a:t>Hierzu muss man auf einem </a:t>
            </a:r>
            <a:r>
              <a:rPr lang="de-DE" dirty="0" err="1"/>
              <a:t>Timeslot</a:t>
            </a:r>
            <a:r>
              <a:rPr lang="de-DE" dirty="0"/>
              <a:t> den BM-Repeater oder den Hotspot auf die TG26446 verlinken.</a:t>
            </a:r>
          </a:p>
          <a:p>
            <a:r>
              <a:rPr lang="de-DE" dirty="0"/>
              <a:t>Dazu muss </a:t>
            </a:r>
            <a:r>
              <a:rPr lang="de-DE" dirty="0" err="1"/>
              <a:t>mann</a:t>
            </a:r>
            <a:r>
              <a:rPr lang="de-DE" dirty="0"/>
              <a:t> lediglich im Funkgerät die TG26446 anlegen und dann auswählen und einmal </a:t>
            </a:r>
          </a:p>
          <a:p>
            <a:r>
              <a:rPr lang="de-DE" dirty="0"/>
              <a:t>die PTT betätigen.</a:t>
            </a:r>
          </a:p>
          <a:p>
            <a:r>
              <a:rPr lang="de-DE" dirty="0"/>
              <a:t>Danach ist der Repeater bzw. Hotspot welcher sich schon im Brandmeisternetz befindet mit der </a:t>
            </a:r>
          </a:p>
          <a:p>
            <a:r>
              <a:rPr lang="de-DE" dirty="0"/>
              <a:t>TG26446 verbunden und es wird der Funkverkehr zu hören sein und man kann dort auch empfangen.</a:t>
            </a:r>
          </a:p>
          <a:p>
            <a:r>
              <a:rPr lang="de-DE" dirty="0"/>
              <a:t>Über die Vernetzung ist man dann auch in </a:t>
            </a:r>
            <a:r>
              <a:rPr lang="de-DE" dirty="0" err="1"/>
              <a:t>DStar</a:t>
            </a:r>
            <a:r>
              <a:rPr lang="de-DE" dirty="0"/>
              <a:t> auf dem XLX508G und in C4FM auf dem YSF19829 </a:t>
            </a:r>
          </a:p>
          <a:p>
            <a:r>
              <a:rPr lang="de-DE" dirty="0"/>
              <a:t>zu hören</a:t>
            </a:r>
          </a:p>
          <a:p>
            <a:endParaRPr lang="de-DE" dirty="0"/>
          </a:p>
        </p:txBody>
      </p:sp>
    </p:spTree>
    <p:extLst>
      <p:ext uri="{BB962C8B-B14F-4D97-AF65-F5344CB8AC3E}">
        <p14:creationId xmlns:p14="http://schemas.microsoft.com/office/powerpoint/2010/main" val="399637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45A7316-6A31-4E1C-B864-B8DB8BB44008}"/>
              </a:ext>
            </a:extLst>
          </p:cNvPr>
          <p:cNvSpPr txBox="1"/>
          <p:nvPr/>
        </p:nvSpPr>
        <p:spPr>
          <a:xfrm>
            <a:off x="746620" y="469783"/>
            <a:ext cx="45719" cy="369332"/>
          </a:xfrm>
          <a:prstGeom prst="rect">
            <a:avLst/>
          </a:prstGeom>
          <a:noFill/>
        </p:spPr>
        <p:txBody>
          <a:bodyPr wrap="square" rtlCol="0">
            <a:spAutoFit/>
          </a:bodyPr>
          <a:lstStyle/>
          <a:p>
            <a:endParaRPr lang="de-CH" dirty="0"/>
          </a:p>
        </p:txBody>
      </p:sp>
      <p:sp>
        <p:nvSpPr>
          <p:cNvPr id="3" name="Textfeld 2">
            <a:extLst>
              <a:ext uri="{FF2B5EF4-FFF2-40B4-BE49-F238E27FC236}">
                <a16:creationId xmlns:a16="http://schemas.microsoft.com/office/drawing/2014/main" id="{71DA9CC6-D6CD-4ED3-A5C4-6399B07DEC31}"/>
              </a:ext>
            </a:extLst>
          </p:cNvPr>
          <p:cNvSpPr txBox="1"/>
          <p:nvPr/>
        </p:nvSpPr>
        <p:spPr>
          <a:xfrm>
            <a:off x="436227" y="469783"/>
            <a:ext cx="10897299" cy="3139321"/>
          </a:xfrm>
          <a:prstGeom prst="rect">
            <a:avLst/>
          </a:prstGeom>
          <a:noFill/>
        </p:spPr>
        <p:txBody>
          <a:bodyPr wrap="square" rtlCol="0">
            <a:spAutoFit/>
          </a:bodyPr>
          <a:lstStyle/>
          <a:p>
            <a:r>
              <a:rPr lang="de-DE" b="1" dirty="0"/>
              <a:t>C4FM</a:t>
            </a:r>
            <a:endParaRPr lang="de-DE" dirty="0"/>
          </a:p>
          <a:p>
            <a:r>
              <a:rPr lang="de-DE" dirty="0"/>
              <a:t>Der erste </a:t>
            </a:r>
            <a:r>
              <a:rPr lang="de-DE" dirty="0" err="1"/>
              <a:t>Crosslink</a:t>
            </a:r>
            <a:r>
              <a:rPr lang="de-DE" dirty="0"/>
              <a:t> </a:t>
            </a:r>
            <a:r>
              <a:rPr lang="de-DE" dirty="0" err="1"/>
              <a:t>is</a:t>
            </a:r>
            <a:r>
              <a:rPr lang="de-DE" dirty="0"/>
              <a:t> erreichbar in C4FM über den YSF19829 DE-OWL.</a:t>
            </a:r>
          </a:p>
          <a:p>
            <a:r>
              <a:rPr lang="de-DE" dirty="0"/>
              <a:t>Hierzu muss man den Repeater oder den Hotspot auf den YSF19829 verlinken.</a:t>
            </a:r>
          </a:p>
          <a:p>
            <a:r>
              <a:rPr lang="de-DE" dirty="0"/>
              <a:t>Je nach Funkgerät funktioniert das unterschiedlich und ist jeweils den Bedienungsanleitungen zu entnehmen</a:t>
            </a:r>
          </a:p>
          <a:p>
            <a:r>
              <a:rPr lang="de-DE" dirty="0"/>
              <a:t>Meistens kann man einen C4FM Gateway einfach über die DTMF Tasten aufrufen</a:t>
            </a:r>
          </a:p>
          <a:p>
            <a:r>
              <a:rPr lang="de-DE" dirty="0"/>
              <a:t>Hierzu muss man die #-Taste drücken und dann für den YSF19829 die </a:t>
            </a:r>
            <a:r>
              <a:rPr lang="de-DE" b="1" dirty="0"/>
              <a:t>1 9 8 2 9</a:t>
            </a:r>
            <a:r>
              <a:rPr lang="de-DE" dirty="0"/>
              <a:t> </a:t>
            </a:r>
            <a:r>
              <a:rPr lang="de-DE" dirty="0" err="1"/>
              <a:t>abschliesend</a:t>
            </a:r>
            <a:r>
              <a:rPr lang="de-DE" dirty="0"/>
              <a:t> mit der # aufrufen.</a:t>
            </a:r>
          </a:p>
          <a:p>
            <a:r>
              <a:rPr lang="de-DE" dirty="0"/>
              <a:t>Nun sollte sich der Repeater mit dem YSF19829 verbinden.</a:t>
            </a:r>
          </a:p>
          <a:p>
            <a:r>
              <a:rPr lang="de-DE" dirty="0"/>
              <a:t>Über die Vernetzung ist man dann auch in </a:t>
            </a:r>
            <a:r>
              <a:rPr lang="de-DE" dirty="0" err="1"/>
              <a:t>DStar</a:t>
            </a:r>
            <a:r>
              <a:rPr lang="de-DE" dirty="0"/>
              <a:t> auf dem XLX508G und in BM-DMR auf der TG26446 zu hören und empfängt natürlich auch entsprechend</a:t>
            </a:r>
          </a:p>
        </p:txBody>
      </p:sp>
    </p:spTree>
    <p:extLst>
      <p:ext uri="{BB962C8B-B14F-4D97-AF65-F5344CB8AC3E}">
        <p14:creationId xmlns:p14="http://schemas.microsoft.com/office/powerpoint/2010/main" val="149076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C5B494-C3D3-4C3D-9947-ED7BF1616C7F}"/>
              </a:ext>
            </a:extLst>
          </p:cNvPr>
          <p:cNvSpPr txBox="1"/>
          <p:nvPr/>
        </p:nvSpPr>
        <p:spPr>
          <a:xfrm>
            <a:off x="310393" y="444617"/>
            <a:ext cx="11652308" cy="3416320"/>
          </a:xfrm>
          <a:prstGeom prst="rect">
            <a:avLst/>
          </a:prstGeom>
          <a:noFill/>
        </p:spPr>
        <p:txBody>
          <a:bodyPr wrap="square" rtlCol="0">
            <a:spAutoFit/>
          </a:bodyPr>
          <a:lstStyle/>
          <a:p>
            <a:r>
              <a:rPr lang="de-DE" dirty="0"/>
              <a:t>In diesem Abschnitt wird auf die Vernetzung des 2. </a:t>
            </a:r>
            <a:r>
              <a:rPr lang="de-DE" dirty="0" err="1"/>
              <a:t>Crosslinks</a:t>
            </a:r>
            <a:r>
              <a:rPr lang="de-DE" dirty="0"/>
              <a:t> eingegangen:</a:t>
            </a:r>
          </a:p>
          <a:p>
            <a:br>
              <a:rPr lang="de-DE" dirty="0"/>
            </a:br>
            <a:r>
              <a:rPr lang="de-DE" b="1" dirty="0" err="1"/>
              <a:t>DStar</a:t>
            </a:r>
            <a:endParaRPr lang="de-DE" dirty="0"/>
          </a:p>
          <a:p>
            <a:r>
              <a:rPr lang="de-DE" dirty="0"/>
              <a:t>Der zweite </a:t>
            </a:r>
            <a:r>
              <a:rPr lang="de-DE" dirty="0" err="1"/>
              <a:t>Crosslink</a:t>
            </a:r>
            <a:r>
              <a:rPr lang="de-DE" dirty="0"/>
              <a:t> ist erreichbar in </a:t>
            </a:r>
            <a:r>
              <a:rPr lang="de-DE" dirty="0" err="1"/>
              <a:t>DStar</a:t>
            </a:r>
            <a:r>
              <a:rPr lang="de-DE" dirty="0"/>
              <a:t> über den XLX508J</a:t>
            </a:r>
          </a:p>
          <a:p>
            <a:r>
              <a:rPr lang="de-DE" dirty="0"/>
              <a:t>Hierzu verlinkt man das Relais oder der Hotspot in dem man über DTMF mit der DTMF Folge A 5 0 8 1 0 oder D 5 0 8 0 1 0 den Gateway aufruft.</a:t>
            </a:r>
          </a:p>
          <a:p>
            <a:r>
              <a:rPr lang="de-DE" dirty="0"/>
              <a:t>Eine weitere Möglichkeit ist aber auch der Eintrag in die </a:t>
            </a:r>
            <a:r>
              <a:rPr lang="de-DE" dirty="0" err="1"/>
              <a:t>Yourcall</a:t>
            </a:r>
            <a:r>
              <a:rPr lang="de-DE" dirty="0"/>
              <a:t> Liste mit XLX508JL bzw. DCS508JL</a:t>
            </a:r>
          </a:p>
          <a:p>
            <a:r>
              <a:rPr lang="de-DE" dirty="0"/>
              <a:t>Wie das bei den einzelnen Geräten gemacht wird, ist den jeweiligen Bedienungsanleitungen der Geräte zu entnehmen.</a:t>
            </a:r>
          </a:p>
          <a:p>
            <a:r>
              <a:rPr lang="de-DE" dirty="0"/>
              <a:t>Nun sollte sich der Repeater mit dem XLX508J verbinden.</a:t>
            </a:r>
          </a:p>
          <a:p>
            <a:r>
              <a:rPr lang="de-DE" dirty="0"/>
              <a:t>Über die Vernetzung ist man dann auch in C4FM auf dem YSF64446(XLX508 OWL) und in BM-DMR auf der TG26447 zu hören und man kann dort auch empfangen</a:t>
            </a:r>
          </a:p>
        </p:txBody>
      </p:sp>
    </p:spTree>
    <p:extLst>
      <p:ext uri="{BB962C8B-B14F-4D97-AF65-F5344CB8AC3E}">
        <p14:creationId xmlns:p14="http://schemas.microsoft.com/office/powerpoint/2010/main" val="646990286"/>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3344</Words>
  <Application>Microsoft Office PowerPoint</Application>
  <PresentationFormat>Breitbild</PresentationFormat>
  <Paragraphs>285</Paragraphs>
  <Slides>19</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19</vt:i4>
      </vt:variant>
    </vt:vector>
  </HeadingPairs>
  <TitlesOfParts>
    <vt:vector size="22" baseType="lpstr">
      <vt:lpstr>Century Gothic</vt:lpstr>
      <vt:lpstr>Wingdings 3</vt:lpstr>
      <vt:lpstr>Segment</vt:lpstr>
      <vt:lpstr>Digitaler Amateurfunk Digitale Vernetzung in OWL und ihre Möglichkeiten</vt:lpstr>
      <vt:lpstr>Vernetzung der Betriebsarten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Digitale Vernetzung in OWL und ihre Möglichkeiten</dc:title>
  <dc:creator>Stefan Braun</dc:creator>
  <cp:lastModifiedBy>Stefan Braun</cp:lastModifiedBy>
  <cp:revision>20</cp:revision>
  <dcterms:created xsi:type="dcterms:W3CDTF">2020-06-14T11:26:58Z</dcterms:created>
  <dcterms:modified xsi:type="dcterms:W3CDTF">2020-07-18T10:32:31Z</dcterms:modified>
</cp:coreProperties>
</file>